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341" r:id="rId3"/>
    <p:sldId id="259" r:id="rId4"/>
    <p:sldId id="342" r:id="rId5"/>
    <p:sldId id="261" r:id="rId6"/>
    <p:sldId id="262" r:id="rId7"/>
    <p:sldId id="343" r:id="rId8"/>
    <p:sldId id="263" r:id="rId9"/>
    <p:sldId id="267" r:id="rId10"/>
    <p:sldId id="269" r:id="rId11"/>
    <p:sldId id="271" r:id="rId12"/>
    <p:sldId id="273" r:id="rId13"/>
    <p:sldId id="274" r:id="rId14"/>
    <p:sldId id="275" r:id="rId15"/>
    <p:sldId id="276" r:id="rId16"/>
    <p:sldId id="278" r:id="rId17"/>
    <p:sldId id="279" r:id="rId18"/>
    <p:sldId id="280" r:id="rId19"/>
    <p:sldId id="281" r:id="rId20"/>
    <p:sldId id="282" r:id="rId21"/>
    <p:sldId id="283" r:id="rId22"/>
    <p:sldId id="284" r:id="rId23"/>
    <p:sldId id="285" r:id="rId24"/>
    <p:sldId id="286" r:id="rId25"/>
    <p:sldId id="288" r:id="rId26"/>
    <p:sldId id="289" r:id="rId27"/>
    <p:sldId id="290" r:id="rId28"/>
    <p:sldId id="33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Kumar Shandilya" initials="SKS" lastIdx="6" clrIdx="0">
    <p:extLst>
      <p:ext uri="{19B8F6BF-5375-455C-9EA6-DF929625EA0E}">
        <p15:presenceInfo xmlns:p15="http://schemas.microsoft.com/office/powerpoint/2012/main" xmlns="" userId="a031002152e8b1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13EF8E1-0560-42BF-9233-337846C290E3}" type="datetimeFigureOut">
              <a:rPr lang="en-US" smtClean="0"/>
              <a:pPr/>
              <a:t>3/31/2020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DC43BA-1215-45CB-A92C-168C4CFD8482}"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 y="2809460"/>
            <a:ext cx="9143245" cy="932611"/>
          </a:xfrm>
          <a:prstGeom prst="rect">
            <a:avLst/>
          </a:prstGeom>
        </p:spPr>
      </p:pic>
    </p:spTree>
  </p:cSld>
  <p:clrMapOvr>
    <a:masterClrMapping/>
  </p:clrMapOvr>
  <p:transition spd="slow">
    <p:random/>
    <p:sndAc>
      <p:stSnd>
        <p:snd r:embed="rId1" name="applaus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3EF8E1-0560-42BF-9233-337846C290E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C43BA-1215-45CB-A92C-168C4CFD8482}" type="slidenum">
              <a:rPr lang="en-US" smtClean="0"/>
              <a:pPr/>
              <a:t>‹#›</a:t>
            </a:fld>
            <a:endParaRPr lang="en-US"/>
          </a:p>
        </p:txBody>
      </p:sp>
    </p:spTree>
  </p:cSld>
  <p:clrMapOvr>
    <a:masterClrMapping/>
  </p:clrMapOvr>
  <p:transition spd="slow">
    <p:random/>
    <p:sndAc>
      <p:stSnd>
        <p:snd r:embed="rId1" name="applaus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3EF8E1-0560-42BF-9233-337846C290E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C43BA-1215-45CB-A92C-168C4CFD8482}" type="slidenum">
              <a:rPr lang="en-US" smtClean="0"/>
              <a:pPr/>
              <a:t>‹#›</a:t>
            </a:fld>
            <a:endParaRPr lang="en-US"/>
          </a:p>
        </p:txBody>
      </p:sp>
    </p:spTree>
  </p:cSld>
  <p:clrMapOvr>
    <a:masterClrMapping/>
  </p:clrMapOvr>
  <p:transition spd="slow">
    <p:random/>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13EF8E1-0560-42BF-9233-337846C290E3}" type="datetimeFigureOut">
              <a:rPr lang="en-US" smtClean="0"/>
              <a:pPr/>
              <a:t>3/31/2020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DC43BA-1215-45CB-A92C-168C4CFD8482}"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 y="1610140"/>
            <a:ext cx="9143245" cy="932611"/>
          </a:xfrm>
          <a:prstGeom prst="rect">
            <a:avLst/>
          </a:prstGeom>
        </p:spPr>
      </p:pic>
    </p:spTree>
  </p:cSld>
  <p:clrMapOvr>
    <a:masterClrMapping/>
  </p:clrMapOvr>
  <p:transition spd="slow">
    <p:random/>
    <p:sndAc>
      <p:stSnd>
        <p:snd r:embed="rId1" name="applaus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13EF8E1-0560-42BF-9233-337846C290E3}" type="datetimeFigureOut">
              <a:rPr lang="en-US" smtClean="0"/>
              <a:pPr/>
              <a:t>3/31/2020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DC43BA-1215-45CB-A92C-168C4CFD848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 y="2693504"/>
            <a:ext cx="9143245" cy="932611"/>
          </a:xfrm>
          <a:prstGeom prst="rect">
            <a:avLst/>
          </a:prstGeom>
        </p:spPr>
      </p:pic>
    </p:spTree>
  </p:cSld>
  <p:clrMapOvr>
    <a:overrideClrMapping bg1="dk1" tx1="lt1" bg2="dk2" tx2="lt2" accent1="accent1" accent2="accent2" accent3="accent3" accent4="accent4" accent5="accent5" accent6="accent6" hlink="hlink" folHlink="folHlink"/>
  </p:clrMapOvr>
  <p:transition spd="slow">
    <p:random/>
    <p:sndAc>
      <p:stSnd>
        <p:snd r:embed="rId1" name="applaus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13EF8E1-0560-42BF-9233-337846C290E3}" type="datetimeFigureOut">
              <a:rPr lang="en-US" smtClean="0"/>
              <a:pPr/>
              <a:t>3/31/2020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DC43BA-1215-45CB-A92C-168C4CFD8482}"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 y="1626704"/>
            <a:ext cx="9143245" cy="932611"/>
          </a:xfrm>
          <a:prstGeom prst="rect">
            <a:avLst/>
          </a:prstGeom>
        </p:spPr>
      </p:pic>
    </p:spTree>
  </p:cSld>
  <p:clrMapOvr>
    <a:masterClrMapping/>
  </p:clrMapOvr>
  <p:transition spd="slow">
    <p:random/>
    <p:sndAc>
      <p:stSnd>
        <p:snd r:embed="rId1" name="applaus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13EF8E1-0560-42BF-9233-337846C290E3}"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DC43BA-1215-45CB-A92C-168C4CFD848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 y="1621745"/>
            <a:ext cx="9143245" cy="932611"/>
          </a:xfrm>
          <a:prstGeom prst="rect">
            <a:avLst/>
          </a:prstGeom>
        </p:spPr>
      </p:pic>
    </p:spTree>
  </p:cSld>
  <p:clrMapOvr>
    <a:masterClrMapping/>
  </p:clrMapOvr>
  <p:transition spd="slow">
    <p:random/>
    <p:sndAc>
      <p:stSnd>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13EF8E1-0560-42BF-9233-337846C290E3}" type="datetimeFigureOut">
              <a:rPr lang="en-US" smtClean="0"/>
              <a:pPr/>
              <a:t>3/31/2020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C43BA-1215-45CB-A92C-168C4CFD8482}"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 y="1620080"/>
            <a:ext cx="9143245" cy="932611"/>
          </a:xfrm>
          <a:prstGeom prst="rect">
            <a:avLst/>
          </a:prstGeom>
        </p:spPr>
      </p:pic>
    </p:spTree>
  </p:cSld>
  <p:clrMapOvr>
    <a:masterClrMapping/>
  </p:clrMapOvr>
  <p:transition spd="slow">
    <p:random/>
    <p:sndAc>
      <p:stSnd>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EF8E1-0560-42BF-9233-337846C290E3}" type="datetimeFigureOut">
              <a:rPr lang="en-US" smtClean="0"/>
              <a:pPr/>
              <a:t>3/31/2020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C43BA-1215-45CB-A92C-168C4CFD8482}" type="slidenum">
              <a:rPr lang="en-US" smtClean="0"/>
              <a:pPr/>
              <a:t>‹#›</a:t>
            </a:fld>
            <a:endParaRPr lang="en-US"/>
          </a:p>
        </p:txBody>
      </p:sp>
    </p:spTree>
  </p:cSld>
  <p:clrMapOvr>
    <a:masterClrMapping/>
  </p:clrMapOvr>
  <p:transition spd="slow">
    <p:random/>
    <p:sndAc>
      <p:stSnd>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13EF8E1-0560-42BF-9233-337846C290E3}" type="datetimeFigureOut">
              <a:rPr lang="en-US" smtClean="0"/>
              <a:pPr/>
              <a:t>3/31/2020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C43BA-1215-45CB-A92C-168C4CFD8482}" type="slidenum">
              <a:rPr lang="en-US" smtClean="0"/>
              <a:pPr/>
              <a:t>‹#›</a:t>
            </a:fld>
            <a:endParaRPr lang="en-US"/>
          </a:p>
        </p:txBody>
      </p:sp>
    </p:spTree>
  </p:cSld>
  <p:clrMapOvr>
    <a:masterClrMapping/>
  </p:clrMapOvr>
  <p:transition spd="slow">
    <p:random/>
    <p:sndAc>
      <p:stSnd>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13EF8E1-0560-42BF-9233-337846C290E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DC43BA-1215-45CB-A92C-168C4CFD848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transition spd="slow">
    <p:random/>
    <p:sndAc>
      <p:stSnd>
        <p:snd r:embed="rId1" name="applaus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13EF8E1-0560-42BF-9233-337846C290E3}" type="datetimeFigureOut">
              <a:rPr lang="en-US" smtClean="0"/>
              <a:pPr/>
              <a:t>3/31/2020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DC43BA-1215-45CB-A92C-168C4CFD848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sndAc>
      <p:stSnd>
        <p:snd r:embed="rId13" name="applause.wav"/>
      </p:stSnd>
    </p:sndAc>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81000" y="838201"/>
            <a:ext cx="8458200" cy="5237586"/>
          </a:xfrm>
        </p:spPr>
        <p:txBody>
          <a:bodyPr/>
          <a:lstStyle/>
          <a:p>
            <a:r>
              <a:rPr lang="en-US" dirty="0"/>
              <a:t>The Rise of nationalism in Europe</a:t>
            </a:r>
          </a:p>
        </p:txBody>
      </p:sp>
      <p:sp>
        <p:nvSpPr>
          <p:cNvPr id="5" name="Subtitle 4">
            <a:extLst>
              <a:ext uri="{FF2B5EF4-FFF2-40B4-BE49-F238E27FC236}">
                <a16:creationId xmlns:a16="http://schemas.microsoft.com/office/drawing/2014/main" xmlns="" id="{91C9B60F-1405-4ED7-A683-86B4991B1D58}"/>
              </a:ext>
            </a:extLst>
          </p:cNvPr>
          <p:cNvSpPr>
            <a:spLocks noGrp="1"/>
          </p:cNvSpPr>
          <p:nvPr>
            <p:ph type="subTitle" idx="1"/>
          </p:nvPr>
        </p:nvSpPr>
        <p:spPr>
          <a:xfrm>
            <a:off x="381000" y="5867400"/>
            <a:ext cx="8458200" cy="762000"/>
          </a:xfrm>
        </p:spPr>
        <p:txBody>
          <a:bodyPr>
            <a:noAutofit/>
          </a:bodyPr>
          <a:lstStyle/>
          <a:p>
            <a:r>
              <a:rPr lang="en-US" sz="4800" dirty="0"/>
              <a:t>By-SK Shandilya, TGT (</a:t>
            </a:r>
            <a:r>
              <a:rPr lang="en-US" sz="4800" dirty="0" err="1"/>
              <a:t>S.Sc</a:t>
            </a:r>
            <a:r>
              <a:rPr lang="en-US" sz="4800" dirty="0"/>
              <a:t>)</a:t>
            </a:r>
          </a:p>
        </p:txBody>
      </p:sp>
    </p:spTree>
    <p:extLst>
      <p:ext uri="{BB962C8B-B14F-4D97-AF65-F5344CB8AC3E}">
        <p14:creationId xmlns:p14="http://schemas.microsoft.com/office/powerpoint/2010/main" xmlns="" val="1669522872"/>
      </p:ext>
    </p:extLst>
  </p:cSld>
  <p:clrMapOvr>
    <a:masterClrMapping/>
  </p:clrMapOvr>
  <p:transition spd="slow">
    <p:random/>
    <p:sndAc>
      <p:stSnd>
        <p:snd r:embed="rId2"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What did Liberal Nationalism Stand for?</a:t>
            </a:r>
          </a:p>
        </p:txBody>
      </p:sp>
      <p:sp>
        <p:nvSpPr>
          <p:cNvPr id="21507" name="Rectangle 3"/>
          <p:cNvSpPr>
            <a:spLocks noGrp="1" noChangeArrowheads="1"/>
          </p:cNvSpPr>
          <p:nvPr>
            <p:ph idx="1"/>
          </p:nvPr>
        </p:nvSpPr>
        <p:spPr/>
        <p:txBody>
          <a:bodyPr>
            <a:normAutofit fontScale="92500" lnSpcReduction="10000"/>
          </a:bodyPr>
          <a:lstStyle/>
          <a:p>
            <a:pPr marL="0" indent="-273050" eaLnBrk="1" hangingPunct="1">
              <a:lnSpc>
                <a:spcPct val="80000"/>
              </a:lnSpc>
              <a:buFontTx/>
              <a:buNone/>
            </a:pPr>
            <a:r>
              <a:rPr lang="en-US" dirty="0"/>
              <a:t>Ideas of national unity in early-nineteenth-century Europe were closely allied to the ideology of liberalism. The term ‘liberalism’ derives from the Latin root </a:t>
            </a:r>
            <a:r>
              <a:rPr lang="en-US" i="1" dirty="0"/>
              <a:t>liber</a:t>
            </a:r>
            <a:r>
              <a:rPr lang="en-US" dirty="0"/>
              <a:t>, meaning free. For the new middle classes liberalism stood for freedom for the individual and equality of all before the law. Politically, it emphasized the concept of government by consent. Since the French Revolution, liberalism had stood for the end of autocracy and clerical privileges, a constitution and representative government through parliament. Nineteenth-century</a:t>
            </a:r>
          </a:p>
          <a:p>
            <a:pPr marL="0" indent="-273050" eaLnBrk="1" hangingPunct="1">
              <a:lnSpc>
                <a:spcPct val="80000"/>
              </a:lnSpc>
              <a:buFontTx/>
              <a:buNone/>
            </a:pPr>
            <a:r>
              <a:rPr lang="en-US" dirty="0"/>
              <a:t>liberals also stressed the inviolability of private property</a:t>
            </a:r>
          </a:p>
        </p:txBody>
      </p:sp>
    </p:spTree>
    <p:extLst>
      <p:ext uri="{BB962C8B-B14F-4D97-AF65-F5344CB8AC3E}">
        <p14:creationId xmlns:p14="http://schemas.microsoft.com/office/powerpoint/2010/main" xmlns="" val="2031240730"/>
      </p:ext>
    </p:extLst>
  </p:cSld>
  <p:clrMapOvr>
    <a:masterClrMapping/>
  </p:clrMapOvr>
  <p:transition spd="slow">
    <p:random/>
    <p:sndAc>
      <p:stSnd>
        <p:snd r:embed="rId2" name="applaus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fontAlgn="auto" hangingPunct="1">
              <a:spcAft>
                <a:spcPts val="0"/>
              </a:spcAft>
              <a:defRPr/>
            </a:pPr>
            <a:r>
              <a:rPr lang="en-US" dirty="0"/>
              <a:t>The Revolutionaries</a:t>
            </a:r>
          </a:p>
        </p:txBody>
      </p:sp>
      <p:pic>
        <p:nvPicPr>
          <p:cNvPr id="23555"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600200" y="1981200"/>
            <a:ext cx="2743200" cy="3657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56" name="Rectangle 5"/>
          <p:cNvSpPr>
            <a:spLocks noChangeArrowheads="1"/>
          </p:cNvSpPr>
          <p:nvPr/>
        </p:nvSpPr>
        <p:spPr bwMode="auto">
          <a:xfrm>
            <a:off x="4572000" y="2590800"/>
            <a:ext cx="3048000" cy="332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dirty="0"/>
              <a:t>During the years following 1815, the fear of repression drove many</a:t>
            </a:r>
          </a:p>
          <a:p>
            <a:r>
              <a:rPr lang="en-US" sz="1400" dirty="0"/>
              <a:t>liberal-nationalists underground. Secret societies sprang up in many</a:t>
            </a:r>
          </a:p>
          <a:p>
            <a:r>
              <a:rPr lang="en-US" sz="1400" dirty="0"/>
              <a:t>European states to train revolutionaries and spread their ideas. To</a:t>
            </a:r>
          </a:p>
          <a:p>
            <a:r>
              <a:rPr lang="en-US" sz="1400" dirty="0"/>
              <a:t>be revolutionary at this time meant a commitment to oppose</a:t>
            </a:r>
          </a:p>
          <a:p>
            <a:r>
              <a:rPr lang="en-US" sz="1400" dirty="0"/>
              <a:t>monarchical forms that had been established after the Vienna</a:t>
            </a:r>
          </a:p>
          <a:p>
            <a:r>
              <a:rPr lang="en-US" sz="1400" dirty="0"/>
              <a:t>Congress</a:t>
            </a:r>
          </a:p>
        </p:txBody>
      </p:sp>
    </p:spTree>
    <p:extLst>
      <p:ext uri="{BB962C8B-B14F-4D97-AF65-F5344CB8AC3E}">
        <p14:creationId xmlns:p14="http://schemas.microsoft.com/office/powerpoint/2010/main" xmlns="" val="2644584457"/>
      </p:ext>
    </p:extLst>
  </p:cSld>
  <p:clrMapOvr>
    <a:masterClrMapping/>
  </p:clrMapOvr>
  <p:transition spd="slow">
    <p:random/>
    <p:sndAc>
      <p:stSnd>
        <p:snd r:embed="rId2" name="applaus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a:t>Hunger, Hardship and Popular Revolt</a:t>
            </a:r>
          </a:p>
        </p:txBody>
      </p:sp>
      <p:sp>
        <p:nvSpPr>
          <p:cNvPr id="25603" name="Rectangle 3"/>
          <p:cNvSpPr>
            <a:spLocks noGrp="1" noChangeArrowheads="1"/>
          </p:cNvSpPr>
          <p:nvPr>
            <p:ph idx="1"/>
          </p:nvPr>
        </p:nvSpPr>
        <p:spPr>
          <a:xfrm>
            <a:off x="1371600" y="2133600"/>
            <a:ext cx="6400800" cy="3962400"/>
          </a:xfrm>
        </p:spPr>
        <p:txBody>
          <a:bodyPr>
            <a:normAutofit/>
          </a:bodyPr>
          <a:lstStyle/>
          <a:p>
            <a:pPr marL="0" indent="-273050" eaLnBrk="1" hangingPunct="1">
              <a:lnSpc>
                <a:spcPct val="80000"/>
              </a:lnSpc>
              <a:buFontTx/>
              <a:buNone/>
            </a:pPr>
            <a:r>
              <a:rPr lang="en-US" sz="1600" dirty="0"/>
              <a:t>The 1830s were years of great economic hardship in Europe. The</a:t>
            </a:r>
          </a:p>
          <a:p>
            <a:pPr marL="0" indent="-273050" eaLnBrk="1" hangingPunct="1">
              <a:lnSpc>
                <a:spcPct val="80000"/>
              </a:lnSpc>
              <a:buFontTx/>
              <a:buNone/>
            </a:pPr>
            <a:r>
              <a:rPr lang="en-US" sz="1600" dirty="0"/>
              <a:t>first half of the nineteenth century saw an enormous increase in</a:t>
            </a:r>
          </a:p>
          <a:p>
            <a:pPr marL="0" indent="-273050" eaLnBrk="1" hangingPunct="1">
              <a:lnSpc>
                <a:spcPct val="80000"/>
              </a:lnSpc>
              <a:buFontTx/>
              <a:buNone/>
            </a:pPr>
            <a:r>
              <a:rPr lang="en-US" sz="1600" dirty="0"/>
              <a:t>population all over Europe. In most countries there were more</a:t>
            </a:r>
          </a:p>
          <a:p>
            <a:pPr marL="0" indent="-273050" eaLnBrk="1" hangingPunct="1">
              <a:lnSpc>
                <a:spcPct val="80000"/>
              </a:lnSpc>
              <a:buFontTx/>
              <a:buNone/>
            </a:pPr>
            <a:r>
              <a:rPr lang="en-US" sz="1600" dirty="0"/>
              <a:t>seekers of jobs than employment. Population from rural areas</a:t>
            </a:r>
          </a:p>
          <a:p>
            <a:pPr marL="0" indent="-273050" eaLnBrk="1" hangingPunct="1">
              <a:lnSpc>
                <a:spcPct val="80000"/>
              </a:lnSpc>
              <a:buFontTx/>
              <a:buNone/>
            </a:pPr>
            <a:r>
              <a:rPr lang="en-US" sz="1600" dirty="0"/>
              <a:t>migrated to the cities to live in overcrowded slums. Small producers</a:t>
            </a:r>
          </a:p>
          <a:p>
            <a:pPr marL="0" indent="-273050" eaLnBrk="1" hangingPunct="1">
              <a:lnSpc>
                <a:spcPct val="80000"/>
              </a:lnSpc>
              <a:buFontTx/>
              <a:buNone/>
            </a:pPr>
            <a:r>
              <a:rPr lang="en-US" sz="1600" dirty="0"/>
              <a:t>in towns were often faced with stiff competition from imports of</a:t>
            </a:r>
          </a:p>
          <a:p>
            <a:pPr marL="0" indent="-273050" eaLnBrk="1" hangingPunct="1">
              <a:lnSpc>
                <a:spcPct val="80000"/>
              </a:lnSpc>
              <a:buFontTx/>
              <a:buNone/>
            </a:pPr>
            <a:r>
              <a:rPr lang="en-US" sz="1600" dirty="0"/>
              <a:t>cheap machine-made goods from England, where industrialisation</a:t>
            </a:r>
          </a:p>
          <a:p>
            <a:pPr marL="0" indent="-273050" eaLnBrk="1" hangingPunct="1">
              <a:lnSpc>
                <a:spcPct val="80000"/>
              </a:lnSpc>
              <a:buFontTx/>
              <a:buNone/>
            </a:pPr>
            <a:r>
              <a:rPr lang="en-US" sz="1600" dirty="0"/>
              <a:t>was more advanced than on the continent. This was especially so in textile production, which was carried out mainly in homes or small</a:t>
            </a:r>
          </a:p>
          <a:p>
            <a:pPr marL="0" indent="-273050" eaLnBrk="1" hangingPunct="1">
              <a:lnSpc>
                <a:spcPct val="80000"/>
              </a:lnSpc>
              <a:buFontTx/>
              <a:buNone/>
            </a:pPr>
            <a:r>
              <a:rPr lang="en-US" sz="1600" dirty="0"/>
              <a:t>workshops and was only partly mechanised. In those regions o</a:t>
            </a:r>
          </a:p>
          <a:p>
            <a:pPr marL="0" indent="-273050" eaLnBrk="1" hangingPunct="1">
              <a:lnSpc>
                <a:spcPct val="80000"/>
              </a:lnSpc>
              <a:buFontTx/>
              <a:buNone/>
            </a:pPr>
            <a:r>
              <a:rPr lang="en-US" sz="1600" dirty="0"/>
              <a:t>Europe where the aristocracy still enjoyed power, peasants struggled</a:t>
            </a:r>
          </a:p>
          <a:p>
            <a:pPr marL="0" indent="-273050" eaLnBrk="1" hangingPunct="1">
              <a:lnSpc>
                <a:spcPct val="80000"/>
              </a:lnSpc>
              <a:buFontTx/>
              <a:buNone/>
            </a:pPr>
            <a:r>
              <a:rPr lang="en-US" sz="1600" dirty="0"/>
              <a:t>under the burden of feudal dues and obligations. The rise of food</a:t>
            </a:r>
          </a:p>
          <a:p>
            <a:pPr marL="0" indent="-273050" eaLnBrk="1" hangingPunct="1">
              <a:lnSpc>
                <a:spcPct val="80000"/>
              </a:lnSpc>
              <a:buFontTx/>
              <a:buNone/>
            </a:pPr>
            <a:r>
              <a:rPr lang="en-US" sz="1600" dirty="0"/>
              <a:t>prices or a year of bad harvest led to widespread pauperism itown and country.</a:t>
            </a:r>
          </a:p>
          <a:p>
            <a:pPr marL="0" indent="-273050" eaLnBrk="1" hangingPunct="1">
              <a:lnSpc>
                <a:spcPct val="80000"/>
              </a:lnSpc>
              <a:buFontTx/>
              <a:buNone/>
            </a:pPr>
            <a:r>
              <a:rPr lang="en-US" sz="1600" dirty="0"/>
              <a:t>The year 1848 was one such year. Food shortages and widespread</a:t>
            </a:r>
          </a:p>
          <a:p>
            <a:pPr marL="0" indent="-273050" eaLnBrk="1" hangingPunct="1">
              <a:lnSpc>
                <a:spcPct val="80000"/>
              </a:lnSpc>
              <a:buFontTx/>
              <a:buNone/>
            </a:pPr>
            <a:r>
              <a:rPr lang="en-US" sz="1600" dirty="0"/>
              <a:t>unemployment brought the population of Paris out on the</a:t>
            </a:r>
          </a:p>
        </p:txBody>
      </p:sp>
    </p:spTree>
    <p:extLst>
      <p:ext uri="{BB962C8B-B14F-4D97-AF65-F5344CB8AC3E}">
        <p14:creationId xmlns:p14="http://schemas.microsoft.com/office/powerpoint/2010/main" xmlns="" val="4173389785"/>
      </p:ext>
    </p:extLst>
  </p:cSld>
  <p:clrMapOvr>
    <a:masterClrMapping/>
  </p:clrMapOvr>
  <p:transition spd="slow">
    <p:random/>
    <p:sndAc>
      <p:stSnd>
        <p:snd r:embed="rId2" name="applaus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pPr eaLnBrk="1" fontAlgn="auto" hangingPunct="1">
              <a:spcAft>
                <a:spcPts val="0"/>
              </a:spcAft>
              <a:defRPr/>
            </a:pPr>
            <a:r>
              <a:rPr lang="en-US" b="1" i="1" dirty="0"/>
              <a:t>Peasants’ uprising, 1848.</a:t>
            </a:r>
          </a:p>
        </p:txBody>
      </p:sp>
      <p:pic>
        <p:nvPicPr>
          <p:cNvPr id="26627"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600200" y="2057400"/>
            <a:ext cx="5334000" cy="3657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9574637"/>
      </p:ext>
    </p:extLst>
  </p:cSld>
  <p:clrMapOvr>
    <a:masterClrMapping/>
  </p:clrMapOvr>
  <p:transition spd="slow">
    <p:random/>
    <p:sndAc>
      <p:stSnd>
        <p:snd r:embed="rId2" name="applaus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normAutofit fontScale="77500" lnSpcReduction="20000"/>
          </a:bodyPr>
          <a:lstStyle/>
          <a:p>
            <a:pPr marL="0" indent="-273050" eaLnBrk="1" hangingPunct="1">
              <a:lnSpc>
                <a:spcPct val="80000"/>
              </a:lnSpc>
              <a:buFontTx/>
              <a:buNone/>
            </a:pPr>
            <a:r>
              <a:rPr lang="en-US" dirty="0"/>
              <a:t>National Assembly proclaimed a Republic, granted suffrage to all</a:t>
            </a:r>
          </a:p>
          <a:p>
            <a:pPr marL="0" indent="-273050" eaLnBrk="1" hangingPunct="1">
              <a:lnSpc>
                <a:spcPct val="80000"/>
              </a:lnSpc>
              <a:buFontTx/>
              <a:buNone/>
            </a:pPr>
            <a:r>
              <a:rPr lang="en-US" dirty="0"/>
              <a:t>adult males above 21, and guaranteed the right to work. National</a:t>
            </a:r>
          </a:p>
          <a:p>
            <a:pPr marL="0" indent="-273050" eaLnBrk="1" hangingPunct="1">
              <a:lnSpc>
                <a:spcPct val="80000"/>
              </a:lnSpc>
              <a:buFontTx/>
              <a:buNone/>
            </a:pPr>
            <a:r>
              <a:rPr lang="en-US" dirty="0"/>
              <a:t>workshops to provide employment were set up.</a:t>
            </a:r>
          </a:p>
          <a:p>
            <a:pPr marL="0" indent="-273050" eaLnBrk="1" hangingPunct="1">
              <a:lnSpc>
                <a:spcPct val="80000"/>
              </a:lnSpc>
              <a:buFontTx/>
              <a:buNone/>
            </a:pPr>
            <a:r>
              <a:rPr lang="en-US" dirty="0"/>
              <a:t>Earlier, in 1845, weavers in Silesia had led a revolt against contractors</a:t>
            </a:r>
          </a:p>
          <a:p>
            <a:pPr marL="0" indent="-273050" eaLnBrk="1" hangingPunct="1">
              <a:lnSpc>
                <a:spcPct val="80000"/>
              </a:lnSpc>
              <a:buFontTx/>
              <a:buNone/>
            </a:pPr>
            <a:r>
              <a:rPr lang="en-US" dirty="0"/>
              <a:t>textiles but drastically reduced their payments. The journalist Wilhelm</a:t>
            </a:r>
          </a:p>
          <a:p>
            <a:pPr marL="0" indent="-273050" eaLnBrk="1" hangingPunct="1">
              <a:lnSpc>
                <a:spcPct val="80000"/>
              </a:lnSpc>
              <a:buFontTx/>
              <a:buNone/>
            </a:pPr>
            <a:r>
              <a:rPr lang="en-US" dirty="0"/>
              <a:t>Wolff described the events in a Silesian village as follows:</a:t>
            </a:r>
          </a:p>
          <a:p>
            <a:pPr marL="0" indent="-273050" eaLnBrk="1" hangingPunct="1">
              <a:lnSpc>
                <a:spcPct val="80000"/>
              </a:lnSpc>
              <a:buFontTx/>
              <a:buNone/>
            </a:pPr>
            <a:r>
              <a:rPr lang="en-US" dirty="0"/>
              <a:t>In these villages (with 18,000 inhabitants) cotton weaving is the</a:t>
            </a:r>
          </a:p>
          <a:p>
            <a:pPr marL="0" indent="-273050" eaLnBrk="1" hangingPunct="1">
              <a:lnSpc>
                <a:spcPct val="80000"/>
              </a:lnSpc>
              <a:buFontTx/>
              <a:buNone/>
            </a:pPr>
            <a:r>
              <a:rPr lang="en-US" dirty="0"/>
              <a:t>most widespread occupation … The misery of the workers is</a:t>
            </a:r>
          </a:p>
          <a:p>
            <a:pPr marL="0" indent="-273050" eaLnBrk="1" hangingPunct="1">
              <a:lnSpc>
                <a:spcPct val="80000"/>
              </a:lnSpc>
              <a:buFontTx/>
              <a:buNone/>
            </a:pPr>
            <a:r>
              <a:rPr lang="en-US" dirty="0"/>
              <a:t>extreme. The desperate need for jobs has been taken advantage</a:t>
            </a:r>
          </a:p>
          <a:p>
            <a:pPr marL="0" indent="-273050" eaLnBrk="1" hangingPunct="1">
              <a:lnSpc>
                <a:spcPct val="80000"/>
              </a:lnSpc>
              <a:buFontTx/>
              <a:buNone/>
            </a:pPr>
            <a:r>
              <a:rPr lang="en-US" dirty="0"/>
              <a:t>f by the contractors to reduce the prices of the goods they</a:t>
            </a:r>
          </a:p>
        </p:txBody>
      </p:sp>
    </p:spTree>
    <p:extLst>
      <p:ext uri="{BB962C8B-B14F-4D97-AF65-F5344CB8AC3E}">
        <p14:creationId xmlns:p14="http://schemas.microsoft.com/office/powerpoint/2010/main" xmlns="" val="2892921769"/>
      </p:ext>
    </p:extLst>
  </p:cSld>
  <p:clrMapOvr>
    <a:masterClrMapping/>
  </p:clrMapOvr>
  <p:transition spd="slow">
    <p:random/>
    <p:sndAc>
      <p:stSnd>
        <p:snd r:embed="rId2" name="applaus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pPr eaLnBrk="1" fontAlgn="auto" hangingPunct="1">
              <a:spcAft>
                <a:spcPts val="0"/>
              </a:spcAft>
              <a:defRPr/>
            </a:pPr>
            <a:r>
              <a:rPr lang="en-US" dirty="0"/>
              <a:t>The Revolution of the Liberals</a:t>
            </a:r>
          </a:p>
        </p:txBody>
      </p:sp>
      <p:sp>
        <p:nvSpPr>
          <p:cNvPr id="28675" name="Rectangle 3"/>
          <p:cNvSpPr>
            <a:spLocks noGrp="1" noChangeArrowheads="1"/>
          </p:cNvSpPr>
          <p:nvPr>
            <p:ph idx="1"/>
          </p:nvPr>
        </p:nvSpPr>
        <p:spPr>
          <a:xfrm>
            <a:off x="1371600" y="2209800"/>
            <a:ext cx="6400800" cy="3657600"/>
          </a:xfrm>
        </p:spPr>
        <p:txBody>
          <a:bodyPr>
            <a:normAutofit fontScale="47500" lnSpcReduction="20000"/>
          </a:bodyPr>
          <a:lstStyle/>
          <a:p>
            <a:pPr marL="0" indent="-273050" eaLnBrk="1" hangingPunct="1">
              <a:lnSpc>
                <a:spcPct val="80000"/>
              </a:lnSpc>
              <a:buFontTx/>
              <a:buNone/>
            </a:pPr>
            <a:r>
              <a:rPr lang="en-US" dirty="0"/>
              <a:t>Parallel to the revolts of the poor, unemployed and starving peasants</a:t>
            </a:r>
          </a:p>
          <a:p>
            <a:pPr marL="0" indent="-273050" eaLnBrk="1" hangingPunct="1">
              <a:lnSpc>
                <a:spcPct val="80000"/>
              </a:lnSpc>
              <a:buFontTx/>
              <a:buNone/>
            </a:pPr>
            <a:r>
              <a:rPr lang="en-US" dirty="0"/>
              <a:t>and workers in many European countries in the year 1848, a revolution</a:t>
            </a:r>
          </a:p>
          <a:p>
            <a:pPr marL="0" indent="-273050" eaLnBrk="1" hangingPunct="1">
              <a:lnSpc>
                <a:spcPct val="80000"/>
              </a:lnSpc>
              <a:buFontTx/>
              <a:buNone/>
            </a:pPr>
            <a:r>
              <a:rPr lang="en-US" dirty="0"/>
              <a:t>led by the educated middle classes was under way. Events of February</a:t>
            </a:r>
          </a:p>
          <a:p>
            <a:pPr marL="0" indent="-273050" eaLnBrk="1" hangingPunct="1">
              <a:lnSpc>
                <a:spcPct val="80000"/>
              </a:lnSpc>
              <a:buFontTx/>
              <a:buNone/>
            </a:pPr>
            <a:r>
              <a:rPr lang="en-US" dirty="0"/>
              <a:t>1848 in France had brought about the abdication of the monarch</a:t>
            </a:r>
          </a:p>
          <a:p>
            <a:pPr marL="0" indent="-273050" eaLnBrk="1" hangingPunct="1">
              <a:lnSpc>
                <a:spcPct val="80000"/>
              </a:lnSpc>
              <a:buFontTx/>
              <a:buNone/>
            </a:pPr>
            <a:r>
              <a:rPr lang="en-US" dirty="0"/>
              <a:t>and a republic based on universal male suffrage had been proclaimed.</a:t>
            </a:r>
          </a:p>
          <a:p>
            <a:pPr marL="0" indent="-273050" eaLnBrk="1" hangingPunct="1">
              <a:lnSpc>
                <a:spcPct val="80000"/>
              </a:lnSpc>
              <a:buFontTx/>
              <a:buNone/>
            </a:pPr>
            <a:r>
              <a:rPr lang="en-US" dirty="0"/>
              <a:t>In other parts of Europe where independent nation-states did not</a:t>
            </a:r>
          </a:p>
          <a:p>
            <a:pPr marL="0" indent="-273050" eaLnBrk="1" hangingPunct="1">
              <a:lnSpc>
                <a:spcPct val="80000"/>
              </a:lnSpc>
              <a:buFontTx/>
              <a:buNone/>
            </a:pPr>
            <a:r>
              <a:rPr lang="en-US" dirty="0"/>
              <a:t>yet exist – such as Germany, Italy, Poland, the Austro-Hungarian</a:t>
            </a:r>
          </a:p>
          <a:p>
            <a:pPr marL="0" indent="-273050" eaLnBrk="1" hangingPunct="1">
              <a:lnSpc>
                <a:spcPct val="80000"/>
              </a:lnSpc>
              <a:buFontTx/>
              <a:buNone/>
            </a:pPr>
            <a:r>
              <a:rPr lang="en-US" dirty="0"/>
              <a:t>Empire – men and women of the liberal middle classes combined</a:t>
            </a:r>
          </a:p>
          <a:p>
            <a:pPr marL="0" indent="-273050" eaLnBrk="1" hangingPunct="1">
              <a:lnSpc>
                <a:spcPct val="80000"/>
              </a:lnSpc>
              <a:buFontTx/>
              <a:buNone/>
            </a:pPr>
            <a:r>
              <a:rPr lang="en-US" dirty="0"/>
              <a:t>their demands for constitutionalism with national unification. They</a:t>
            </a:r>
          </a:p>
          <a:p>
            <a:pPr marL="0" indent="-273050" eaLnBrk="1" hangingPunct="1">
              <a:lnSpc>
                <a:spcPct val="80000"/>
              </a:lnSpc>
              <a:buFontTx/>
              <a:buNone/>
            </a:pPr>
            <a:r>
              <a:rPr lang="en-US" dirty="0"/>
              <a:t>took advantage of the growing popular unrest to push their</a:t>
            </a:r>
          </a:p>
          <a:p>
            <a:pPr marL="0" indent="-273050" eaLnBrk="1" hangingPunct="1">
              <a:lnSpc>
                <a:spcPct val="80000"/>
              </a:lnSpc>
              <a:buFontTx/>
              <a:buNone/>
            </a:pPr>
            <a:r>
              <a:rPr lang="en-US" dirty="0"/>
              <a:t>demands for the creation of a nation-state on parliamentary</a:t>
            </a:r>
          </a:p>
          <a:p>
            <a:pPr marL="0" indent="-273050" eaLnBrk="1" hangingPunct="1">
              <a:lnSpc>
                <a:spcPct val="80000"/>
              </a:lnSpc>
              <a:buFontTx/>
              <a:buNone/>
            </a:pPr>
            <a:r>
              <a:rPr lang="en-US" dirty="0"/>
              <a:t>principles – a constitution, freedom of the press and freedom</a:t>
            </a:r>
          </a:p>
        </p:txBody>
      </p:sp>
    </p:spTree>
    <p:extLst>
      <p:ext uri="{BB962C8B-B14F-4D97-AF65-F5344CB8AC3E}">
        <p14:creationId xmlns:p14="http://schemas.microsoft.com/office/powerpoint/2010/main" xmlns="" val="67804167"/>
      </p:ext>
    </p:extLst>
  </p:cSld>
  <p:clrMapOvr>
    <a:masterClrMapping/>
  </p:clrMapOvr>
  <p:transition spd="slow">
    <p:random/>
    <p:sndAc>
      <p:stSnd>
        <p:snd r:embed="rId2" name="applaus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eaLnBrk="1" fontAlgn="auto" hangingPunct="1">
              <a:spcAft>
                <a:spcPts val="0"/>
              </a:spcAft>
              <a:defRPr/>
            </a:pPr>
            <a:r>
              <a:rPr lang="en-US" dirty="0"/>
              <a:t>The Making of Germany and Italy</a:t>
            </a:r>
          </a:p>
        </p:txBody>
      </p:sp>
      <p:sp>
        <p:nvSpPr>
          <p:cNvPr id="30723" name="Rectangle 5"/>
          <p:cNvSpPr>
            <a:spLocks noGrp="1" noChangeArrowheads="1"/>
          </p:cNvSpPr>
          <p:nvPr>
            <p:ph idx="1"/>
          </p:nvPr>
        </p:nvSpPr>
        <p:spPr>
          <a:xfrm>
            <a:off x="1371600" y="2133600"/>
            <a:ext cx="6400800" cy="4419600"/>
          </a:xfrm>
        </p:spPr>
        <p:txBody>
          <a:bodyPr/>
          <a:lstStyle/>
          <a:p>
            <a:pPr marL="0" indent="-273050" eaLnBrk="1" hangingPunct="1">
              <a:lnSpc>
                <a:spcPct val="80000"/>
              </a:lnSpc>
              <a:buFontTx/>
              <a:buNone/>
            </a:pPr>
            <a:r>
              <a:rPr lang="en-US" sz="1900" dirty="0"/>
              <a:t>After 1848, nationalism in Europe moved away from its association with democracy and revolution. Nationalist sentiments were often mobilized by conservatives for promoting state power and achieving political domination over Europe.</a:t>
            </a:r>
          </a:p>
          <a:p>
            <a:pPr marL="0" indent="-273050" eaLnBrk="1" hangingPunct="1">
              <a:lnSpc>
                <a:spcPct val="80000"/>
              </a:lnSpc>
              <a:buFontTx/>
              <a:buNone/>
            </a:pPr>
            <a:r>
              <a:rPr lang="en-US" sz="1900" dirty="0"/>
              <a:t>This can be observed in the process by which Germany and Italy came to be unified as nation-states. As you have seen, nationalist feelings were widespread among middle-class Germans, who in 1848 tried to unite the different regions of the German confederation into a nation-state governed by an elected parliament. This liberal initiative to nation-building was, however, repressed by the combined forces of the monarchy and the military, supported by the large landowners (called Junkers) of Prussia. From then on, Prussia took on the leadership of the movement .</a:t>
            </a:r>
          </a:p>
        </p:txBody>
      </p:sp>
      <p:sp>
        <p:nvSpPr>
          <p:cNvPr id="5" name="TextBox 4">
            <a:extLst>
              <a:ext uri="{FF2B5EF4-FFF2-40B4-BE49-F238E27FC236}">
                <a16:creationId xmlns:a16="http://schemas.microsoft.com/office/drawing/2014/main" xmlns="" id="{D108A7AF-F997-4006-9F4D-82737EFB994D}"/>
              </a:ext>
            </a:extLst>
          </p:cNvPr>
          <p:cNvSpPr txBox="1"/>
          <p:nvPr/>
        </p:nvSpPr>
        <p:spPr>
          <a:xfrm>
            <a:off x="3886200" y="6477000"/>
            <a:ext cx="4419600" cy="369332"/>
          </a:xfrm>
          <a:prstGeom prst="rect">
            <a:avLst/>
          </a:prstGeom>
          <a:noFill/>
        </p:spPr>
        <p:txBody>
          <a:bodyPr wrap="square" rtlCol="0">
            <a:spAutoFit/>
          </a:bodyPr>
          <a:lstStyle/>
          <a:p>
            <a:r>
              <a:rPr lang="en-US" dirty="0"/>
              <a:t>https://youtu.be/x-oPmiI8Bx4</a:t>
            </a:r>
          </a:p>
        </p:txBody>
      </p:sp>
    </p:spTree>
    <p:extLst>
      <p:ext uri="{BB962C8B-B14F-4D97-AF65-F5344CB8AC3E}">
        <p14:creationId xmlns:p14="http://schemas.microsoft.com/office/powerpoint/2010/main" xmlns="" val="3617631719"/>
      </p:ext>
    </p:extLst>
  </p:cSld>
  <p:clrMapOvr>
    <a:masterClrMapping/>
  </p:clrMapOvr>
  <p:transition spd="slow">
    <p:random/>
    <p:sndAc>
      <p:stSnd>
        <p:snd r:embed="rId2" name="applaus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71600" y="1295400"/>
            <a:ext cx="6400800" cy="1295400"/>
          </a:xfrm>
        </p:spPr>
        <p:txBody>
          <a:bodyPr>
            <a:normAutofit fontScale="90000"/>
          </a:bodyPr>
          <a:lstStyle/>
          <a:p>
            <a:pPr eaLnBrk="1" fontAlgn="auto" hangingPunct="1">
              <a:spcAft>
                <a:spcPts val="0"/>
              </a:spcAft>
              <a:defRPr/>
            </a:pPr>
            <a:r>
              <a:rPr lang="en-US" sz="2000" b="1" i="1" dirty="0"/>
              <a:t>The proclamation of the German empire in the Hall of</a:t>
            </a:r>
            <a:br>
              <a:rPr lang="en-US" sz="2000" b="1" i="1" dirty="0"/>
            </a:br>
            <a:r>
              <a:rPr lang="en-US" sz="2000" b="1" i="1" dirty="0"/>
              <a:t>Mirrors at Versailles, Anton von Werner.</a:t>
            </a:r>
            <a:r>
              <a:rPr lang="en-US" sz="4000" b="1" i="1" dirty="0"/>
              <a:t> </a:t>
            </a:r>
            <a:endParaRPr lang="en-US" sz="4000" i="1" dirty="0"/>
          </a:p>
        </p:txBody>
      </p:sp>
      <p:pic>
        <p:nvPicPr>
          <p:cNvPr id="31747"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514600" y="2438400"/>
            <a:ext cx="3886200" cy="3276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7070615"/>
      </p:ext>
    </p:extLst>
  </p:cSld>
  <p:clrMapOvr>
    <a:masterClrMapping/>
  </p:clrMapOvr>
  <p:transition spd="slow">
    <p:random/>
    <p:sndAc>
      <p:stSnd>
        <p:snd r:embed="rId2" name="applause.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pPr eaLnBrk="1" fontAlgn="auto" hangingPunct="1">
              <a:spcAft>
                <a:spcPts val="0"/>
              </a:spcAft>
              <a:defRPr/>
            </a:pPr>
            <a:r>
              <a:rPr lang="en-US" b="1" i="1" dirty="0"/>
              <a:t>Unification of Germany (1866-71).</a:t>
            </a:r>
          </a:p>
        </p:txBody>
      </p:sp>
      <p:pic>
        <p:nvPicPr>
          <p:cNvPr id="32771"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373489" y="2095588"/>
            <a:ext cx="4549422" cy="3443111"/>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6272783"/>
      </p:ext>
    </p:extLst>
  </p:cSld>
  <p:clrMapOvr>
    <a:masterClrMapping/>
  </p:clrMapOvr>
  <p:transition spd="slow">
    <p:random/>
    <p:sndAc>
      <p:stSnd>
        <p:snd r:embed="rId2" name="applaus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47800" y="762000"/>
            <a:ext cx="6400800" cy="1371600"/>
          </a:xfrm>
        </p:spPr>
        <p:txBody>
          <a:bodyPr>
            <a:normAutofit/>
          </a:bodyPr>
          <a:lstStyle/>
          <a:p>
            <a:pPr eaLnBrk="1" fontAlgn="auto" hangingPunct="1">
              <a:spcAft>
                <a:spcPts val="0"/>
              </a:spcAft>
              <a:defRPr/>
            </a:pPr>
            <a:r>
              <a:rPr lang="en-US" sz="2000" b="1" i="1" dirty="0">
                <a:latin typeface="Forte" pitchFamily="66" charset="0"/>
              </a:rPr>
              <a:t>Caricature of Otto von Bismarck in</a:t>
            </a:r>
            <a:br>
              <a:rPr lang="en-US" sz="2000" b="1" i="1" dirty="0">
                <a:latin typeface="Forte" pitchFamily="66" charset="0"/>
              </a:rPr>
            </a:br>
            <a:r>
              <a:rPr lang="en-US" sz="2000" b="1" i="1" dirty="0">
                <a:latin typeface="Forte" pitchFamily="66" charset="0"/>
              </a:rPr>
              <a:t>the German reichstag (parliament), from </a:t>
            </a:r>
            <a:r>
              <a:rPr lang="en-US" sz="2000" b="1" dirty="0">
                <a:latin typeface="Forte" pitchFamily="66" charset="0"/>
              </a:rPr>
              <a:t>Figaro</a:t>
            </a:r>
            <a:r>
              <a:rPr lang="en-US" sz="2000" b="1" i="1" dirty="0">
                <a:latin typeface="Forte" pitchFamily="66" charset="0"/>
              </a:rPr>
              <a:t>,</a:t>
            </a:r>
            <a:br>
              <a:rPr lang="en-US" sz="2000" b="1" i="1" dirty="0">
                <a:latin typeface="Forte" pitchFamily="66" charset="0"/>
              </a:rPr>
            </a:br>
            <a:r>
              <a:rPr lang="en-US" sz="2000" b="1" i="1" dirty="0">
                <a:latin typeface="Forte" pitchFamily="66" charset="0"/>
              </a:rPr>
              <a:t>Vienna, 5 March 1870.</a:t>
            </a:r>
          </a:p>
        </p:txBody>
      </p:sp>
      <p:pic>
        <p:nvPicPr>
          <p:cNvPr id="33795"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362200" y="2743200"/>
            <a:ext cx="4191000" cy="2895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7310462"/>
      </p:ext>
    </p:extLst>
  </p:cSld>
  <p:clrMapOvr>
    <a:masterClrMapping/>
  </p:clrMapOvr>
  <p:transition spd="slow">
    <p:random/>
    <p:sndAc>
      <p:stSnd>
        <p:snd r:embed="rId2" name="applaus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B5BA2-C128-4788-9D3A-3232C141F7C4}"/>
              </a:ext>
            </a:extLst>
          </p:cNvPr>
          <p:cNvSpPr>
            <a:spLocks noGrp="1"/>
          </p:cNvSpPr>
          <p:nvPr>
            <p:ph type="title"/>
          </p:nvPr>
        </p:nvSpPr>
        <p:spPr/>
        <p:txBody>
          <a:bodyPr/>
          <a:lstStyle/>
          <a:p>
            <a:r>
              <a:rPr lang="en-US" dirty="0"/>
              <a:t>Chapter at a glance</a:t>
            </a:r>
          </a:p>
        </p:txBody>
      </p:sp>
      <p:sp>
        <p:nvSpPr>
          <p:cNvPr id="3" name="Content Placeholder 2">
            <a:extLst>
              <a:ext uri="{FF2B5EF4-FFF2-40B4-BE49-F238E27FC236}">
                <a16:creationId xmlns:a16="http://schemas.microsoft.com/office/drawing/2014/main" xmlns="" id="{EB80747F-9EE7-4DB1-BF50-EF9F89B59504}"/>
              </a:ext>
            </a:extLst>
          </p:cNvPr>
          <p:cNvSpPr>
            <a:spLocks noGrp="1"/>
          </p:cNvSpPr>
          <p:nvPr>
            <p:ph idx="1"/>
          </p:nvPr>
        </p:nvSpPr>
        <p:spPr/>
        <p:txBody>
          <a:bodyPr/>
          <a:lstStyle/>
          <a:p>
            <a:pPr marL="0" indent="0">
              <a:buNone/>
            </a:pPr>
            <a:r>
              <a:rPr lang="en-US" dirty="0"/>
              <a:t>Learning Out Comes:</a:t>
            </a:r>
          </a:p>
          <a:p>
            <a:pPr marL="0" indent="0">
              <a:buNone/>
            </a:pPr>
            <a:r>
              <a:rPr lang="en-US" dirty="0"/>
              <a:t>1.Concept of Nationalism</a:t>
            </a:r>
          </a:p>
          <a:p>
            <a:pPr marL="0" indent="0">
              <a:buNone/>
            </a:pPr>
            <a:r>
              <a:rPr lang="en-US" dirty="0"/>
              <a:t>2.Conservatism,Liberalism and Radicalism</a:t>
            </a:r>
          </a:p>
          <a:p>
            <a:pPr marL="0" indent="0">
              <a:buNone/>
            </a:pPr>
            <a:r>
              <a:rPr lang="en-US" dirty="0"/>
              <a:t>3.Unification of Britain, Germany and Italy</a:t>
            </a:r>
          </a:p>
          <a:p>
            <a:pPr marL="0" indent="0">
              <a:buNone/>
            </a:pPr>
            <a:r>
              <a:rPr lang="en-US" dirty="0"/>
              <a:t>4.Visualising Nation</a:t>
            </a:r>
          </a:p>
          <a:p>
            <a:pPr marL="0" indent="0">
              <a:buNone/>
            </a:pPr>
            <a:r>
              <a:rPr lang="en-US" dirty="0"/>
              <a:t>5.Nationalim and Imperialism</a:t>
            </a:r>
          </a:p>
        </p:txBody>
      </p:sp>
    </p:spTree>
    <p:extLst>
      <p:ext uri="{BB962C8B-B14F-4D97-AF65-F5344CB8AC3E}">
        <p14:creationId xmlns:p14="http://schemas.microsoft.com/office/powerpoint/2010/main" xmlns="" val="2132771001"/>
      </p:ext>
    </p:extLst>
  </p:cSld>
  <p:clrMapOvr>
    <a:masterClrMapping/>
  </p:clrMapOvr>
  <p:transition spd="slow">
    <p:random/>
    <p:sndAc>
      <p:stSnd>
        <p:snd r:embed="rId2" name="applaus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dirty="0">
                <a:latin typeface="Algerian" pitchFamily="82" charset="0"/>
              </a:rPr>
              <a:t>Italy Unified</a:t>
            </a:r>
          </a:p>
        </p:txBody>
      </p:sp>
      <p:sp>
        <p:nvSpPr>
          <p:cNvPr id="34819" name="Rectangle 3"/>
          <p:cNvSpPr>
            <a:spLocks noGrp="1" noChangeArrowheads="1"/>
          </p:cNvSpPr>
          <p:nvPr>
            <p:ph idx="1"/>
          </p:nvPr>
        </p:nvSpPr>
        <p:spPr>
          <a:xfrm>
            <a:off x="1371600" y="2209800"/>
            <a:ext cx="6400800" cy="3962400"/>
          </a:xfrm>
        </p:spPr>
        <p:txBody>
          <a:bodyPr>
            <a:normAutofit/>
          </a:bodyPr>
          <a:lstStyle/>
          <a:p>
            <a:pPr marL="0" indent="-273050" eaLnBrk="1" hangingPunct="1">
              <a:lnSpc>
                <a:spcPct val="80000"/>
              </a:lnSpc>
              <a:buFontTx/>
              <a:buNone/>
            </a:pPr>
            <a:r>
              <a:rPr lang="en-US" sz="2000" dirty="0"/>
              <a:t>Like Germany, Italy too had a long history of political fragmentation.</a:t>
            </a:r>
          </a:p>
          <a:p>
            <a:pPr marL="0" indent="-273050" eaLnBrk="1" hangingPunct="1">
              <a:lnSpc>
                <a:spcPct val="80000"/>
              </a:lnSpc>
              <a:buFontTx/>
              <a:buNone/>
            </a:pPr>
            <a:r>
              <a:rPr lang="en-US" sz="2000" dirty="0"/>
              <a:t>Italians were scattered over several dynastic states as well as the</a:t>
            </a:r>
          </a:p>
          <a:p>
            <a:pPr marL="0" indent="-273050" eaLnBrk="1" hangingPunct="1">
              <a:lnSpc>
                <a:spcPct val="80000"/>
              </a:lnSpc>
              <a:buFontTx/>
              <a:buNone/>
            </a:pPr>
            <a:r>
              <a:rPr lang="en-US" sz="2000" dirty="0"/>
              <a:t>multi-national Habsburg Empire. During the middle of the</a:t>
            </a:r>
          </a:p>
          <a:p>
            <a:pPr marL="0" indent="-273050" eaLnBrk="1" hangingPunct="1">
              <a:lnSpc>
                <a:spcPct val="80000"/>
              </a:lnSpc>
              <a:buFontTx/>
              <a:buNone/>
            </a:pPr>
            <a:r>
              <a:rPr lang="en-US" sz="2000" dirty="0"/>
              <a:t>nineteenth century, Italy was divided into seven states, of which only one, Sardinia-Piedmont, was ruled by an Italian princely house.</a:t>
            </a:r>
          </a:p>
          <a:p>
            <a:pPr marL="0" indent="-273050" eaLnBrk="1" hangingPunct="1">
              <a:lnSpc>
                <a:spcPct val="80000"/>
              </a:lnSpc>
              <a:buFontTx/>
              <a:buNone/>
            </a:pPr>
            <a:r>
              <a:rPr lang="en-US" sz="2000" dirty="0"/>
              <a:t>The north was under Austrian Habsburgs, the centre was ruled by the Pope and the southern regions were under the domination of the Bourbon kings of Spain. Even the Italian language had not acquired one common form and still had many regional .</a:t>
            </a:r>
          </a:p>
        </p:txBody>
      </p:sp>
    </p:spTree>
    <p:extLst>
      <p:ext uri="{BB962C8B-B14F-4D97-AF65-F5344CB8AC3E}">
        <p14:creationId xmlns:p14="http://schemas.microsoft.com/office/powerpoint/2010/main" xmlns="" val="3949520180"/>
      </p:ext>
    </p:extLst>
  </p:cSld>
  <p:clrMapOvr>
    <a:masterClrMapping/>
  </p:clrMapOvr>
  <p:transition spd="slow">
    <p:random/>
    <p:sndAc>
      <p:stSnd>
        <p:snd r:embed="rId2" name="applause.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i="1" dirty="0"/>
              <a:t>Italian states before unification, 1858.</a:t>
            </a:r>
          </a:p>
        </p:txBody>
      </p:sp>
      <p:pic>
        <p:nvPicPr>
          <p:cNvPr id="35843"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438400" y="2438400"/>
            <a:ext cx="4114800" cy="3048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5226579"/>
      </p:ext>
    </p:extLst>
  </p:cSld>
  <p:clrMapOvr>
    <a:masterClrMapping/>
  </p:clrMapOvr>
  <p:transition spd="slow">
    <p:random/>
    <p:sndAc>
      <p:stSnd>
        <p:snd r:embed="rId2" name="applaus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9200" y="1066800"/>
            <a:ext cx="6400800" cy="685800"/>
          </a:xfrm>
        </p:spPr>
        <p:txBody>
          <a:bodyPr>
            <a:normAutofit/>
          </a:bodyPr>
          <a:lstStyle/>
          <a:p>
            <a:pPr eaLnBrk="1" fontAlgn="auto" hangingPunct="1">
              <a:spcAft>
                <a:spcPts val="0"/>
              </a:spcAft>
              <a:defRPr/>
            </a:pPr>
            <a:r>
              <a:rPr lang="en-US" dirty="0">
                <a:latin typeface="Forte" pitchFamily="66" charset="0"/>
              </a:rPr>
              <a:t>Visualising the Nation</a:t>
            </a:r>
          </a:p>
        </p:txBody>
      </p:sp>
      <p:sp>
        <p:nvSpPr>
          <p:cNvPr id="36867" name="Rectangle 3"/>
          <p:cNvSpPr>
            <a:spLocks noGrp="1" noChangeArrowheads="1"/>
          </p:cNvSpPr>
          <p:nvPr>
            <p:ph idx="1"/>
          </p:nvPr>
        </p:nvSpPr>
        <p:spPr>
          <a:xfrm>
            <a:off x="1371600" y="2057400"/>
            <a:ext cx="6400800" cy="4267200"/>
          </a:xfrm>
        </p:spPr>
        <p:txBody>
          <a:bodyPr>
            <a:normAutofit/>
          </a:bodyPr>
          <a:lstStyle/>
          <a:p>
            <a:pPr marL="0" indent="-273050" eaLnBrk="1" hangingPunct="1">
              <a:lnSpc>
                <a:spcPct val="80000"/>
              </a:lnSpc>
              <a:buFontTx/>
              <a:buNone/>
            </a:pPr>
            <a:r>
              <a:rPr lang="en-US" sz="1700" dirty="0"/>
              <a:t>While it is easy enough to represent a ruler through a portrait or a</a:t>
            </a:r>
          </a:p>
          <a:p>
            <a:pPr marL="0" indent="-273050" eaLnBrk="1" hangingPunct="1">
              <a:lnSpc>
                <a:spcPct val="80000"/>
              </a:lnSpc>
              <a:buFontTx/>
              <a:buNone/>
            </a:pPr>
            <a:r>
              <a:rPr lang="en-US" sz="1700" dirty="0"/>
              <a:t>statue, how does one go about giving a face to a nation? Artists in</a:t>
            </a:r>
          </a:p>
          <a:p>
            <a:pPr marL="0" indent="-273050" eaLnBrk="1" hangingPunct="1">
              <a:lnSpc>
                <a:spcPct val="80000"/>
              </a:lnSpc>
              <a:buFontTx/>
              <a:buNone/>
            </a:pPr>
            <a:r>
              <a:rPr lang="en-US" sz="1700" dirty="0"/>
              <a:t>the eighteenth and nineteenth centuries found a way out by</a:t>
            </a:r>
          </a:p>
          <a:p>
            <a:pPr marL="0" indent="-273050" eaLnBrk="1" hangingPunct="1">
              <a:lnSpc>
                <a:spcPct val="80000"/>
              </a:lnSpc>
              <a:buFontTx/>
              <a:buNone/>
            </a:pPr>
            <a:r>
              <a:rPr lang="en-US" sz="1700" dirty="0"/>
              <a:t>personifying a nation. In other words they represented a country as</a:t>
            </a:r>
          </a:p>
          <a:p>
            <a:pPr marL="0" indent="-273050" eaLnBrk="1" hangingPunct="1">
              <a:lnSpc>
                <a:spcPct val="80000"/>
              </a:lnSpc>
              <a:buFontTx/>
              <a:buNone/>
            </a:pPr>
            <a:r>
              <a:rPr lang="en-US" sz="1700" dirty="0"/>
              <a:t>if it were a person. Nations were then portrayed as female figures.</a:t>
            </a:r>
          </a:p>
          <a:p>
            <a:pPr marL="0" indent="-273050" eaLnBrk="1" hangingPunct="1">
              <a:lnSpc>
                <a:spcPct val="80000"/>
              </a:lnSpc>
              <a:buFontTx/>
              <a:buNone/>
            </a:pPr>
            <a:r>
              <a:rPr lang="en-US" sz="1700" dirty="0"/>
              <a:t>The female form that was chosen to personify the nation did not</a:t>
            </a:r>
          </a:p>
          <a:p>
            <a:pPr marL="0" indent="-273050" eaLnBrk="1" hangingPunct="1">
              <a:lnSpc>
                <a:spcPct val="80000"/>
              </a:lnSpc>
              <a:buFontTx/>
              <a:buNone/>
            </a:pPr>
            <a:r>
              <a:rPr lang="en-US" sz="1700" dirty="0"/>
              <a:t>stand for any particular woman in real life; rather it sought to give</a:t>
            </a:r>
          </a:p>
          <a:p>
            <a:pPr marL="0" indent="-273050" eaLnBrk="1" hangingPunct="1">
              <a:lnSpc>
                <a:spcPct val="80000"/>
              </a:lnSpc>
              <a:buFontTx/>
              <a:buNone/>
            </a:pPr>
            <a:r>
              <a:rPr lang="en-US" sz="1700" dirty="0"/>
              <a:t>the abstract idea of the nation a concrete form. That is, the female</a:t>
            </a:r>
          </a:p>
          <a:p>
            <a:pPr marL="0" indent="-273050" eaLnBrk="1" hangingPunct="1">
              <a:lnSpc>
                <a:spcPct val="80000"/>
              </a:lnSpc>
              <a:buFontTx/>
              <a:buNone/>
            </a:pPr>
            <a:r>
              <a:rPr lang="en-US" sz="1700" dirty="0"/>
              <a:t>figure became an </a:t>
            </a:r>
            <a:r>
              <a:rPr lang="en-US" sz="1700" b="1" dirty="0"/>
              <a:t>allegory </a:t>
            </a:r>
            <a:r>
              <a:rPr lang="en-US" sz="1700" dirty="0"/>
              <a:t>of the nation.</a:t>
            </a:r>
          </a:p>
          <a:p>
            <a:pPr marL="0" indent="-273050" eaLnBrk="1" hangingPunct="1">
              <a:lnSpc>
                <a:spcPct val="80000"/>
              </a:lnSpc>
              <a:buFontTx/>
              <a:buNone/>
            </a:pPr>
            <a:r>
              <a:rPr lang="en-US" sz="1700" dirty="0"/>
              <a:t>You will recall that during the French Revolution artists used the</a:t>
            </a:r>
          </a:p>
          <a:p>
            <a:pPr marL="0" indent="-273050" eaLnBrk="1" hangingPunct="1">
              <a:lnSpc>
                <a:spcPct val="80000"/>
              </a:lnSpc>
              <a:buFontTx/>
              <a:buNone/>
            </a:pPr>
            <a:r>
              <a:rPr lang="en-US" sz="1700" dirty="0"/>
              <a:t>female allegory to portray ideas such as Liberty, Justice and the</a:t>
            </a:r>
          </a:p>
          <a:p>
            <a:pPr marL="0" indent="-273050" eaLnBrk="1" hangingPunct="1">
              <a:lnSpc>
                <a:spcPct val="80000"/>
              </a:lnSpc>
              <a:buFontTx/>
              <a:buNone/>
            </a:pPr>
            <a:r>
              <a:rPr lang="en-US" sz="1700" dirty="0"/>
              <a:t>Republic. These ideals were represented through specific objects or</a:t>
            </a:r>
          </a:p>
          <a:p>
            <a:pPr marL="0" indent="-273050" eaLnBrk="1" hangingPunct="1">
              <a:lnSpc>
                <a:spcPct val="80000"/>
              </a:lnSpc>
              <a:buFontTx/>
              <a:buNone/>
            </a:pPr>
            <a:r>
              <a:rPr lang="en-US" sz="1700" dirty="0"/>
              <a:t>symbols. As you would remember, the attributes of Liberty are the</a:t>
            </a:r>
          </a:p>
          <a:p>
            <a:pPr marL="0" indent="-273050" eaLnBrk="1" hangingPunct="1">
              <a:lnSpc>
                <a:spcPct val="80000"/>
              </a:lnSpc>
              <a:buFontTx/>
              <a:buNone/>
            </a:pPr>
            <a:r>
              <a:rPr lang="en-US" sz="1700" dirty="0"/>
              <a:t>red cap, or the broken chain, while Justice is generally a blindfolded</a:t>
            </a:r>
          </a:p>
        </p:txBody>
      </p:sp>
    </p:spTree>
    <p:extLst>
      <p:ext uri="{BB962C8B-B14F-4D97-AF65-F5344CB8AC3E}">
        <p14:creationId xmlns:p14="http://schemas.microsoft.com/office/powerpoint/2010/main" xmlns="" val="3005761056"/>
      </p:ext>
    </p:extLst>
  </p:cSld>
  <p:clrMapOvr>
    <a:masterClrMapping/>
  </p:clrMapOvr>
  <p:transition spd="slow">
    <p:random/>
    <p:sndAc>
      <p:stSnd>
        <p:snd r:embed="rId2" name="applaus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eaLnBrk="1" fontAlgn="auto" hangingPunct="1">
              <a:spcAft>
                <a:spcPts val="0"/>
              </a:spcAft>
              <a:defRPr/>
            </a:pPr>
            <a:r>
              <a:rPr lang="en-US" b="1" i="1" dirty="0"/>
              <a:t>Germania, Philip Veit, 1848</a:t>
            </a:r>
          </a:p>
        </p:txBody>
      </p:sp>
      <p:pic>
        <p:nvPicPr>
          <p:cNvPr id="37891"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286000" y="2209800"/>
            <a:ext cx="2133600" cy="3429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2103776"/>
      </p:ext>
    </p:extLst>
  </p:cSld>
  <p:clrMapOvr>
    <a:masterClrMapping/>
  </p:clrMapOvr>
  <p:transition spd="slow">
    <p:random/>
    <p:sndAc>
      <p:stSnd>
        <p:snd r:embed="rId2" name="applaus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a:t>Symbols</a:t>
            </a:r>
          </a:p>
        </p:txBody>
      </p:sp>
      <p:pic>
        <p:nvPicPr>
          <p:cNvPr id="38915"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752600" y="2667000"/>
            <a:ext cx="4157663" cy="3505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0915624"/>
      </p:ext>
    </p:extLst>
  </p:cSld>
  <p:clrMapOvr>
    <a:masterClrMapping/>
  </p:clrMapOvr>
  <p:transition spd="slow">
    <p:random/>
    <p:sndAc>
      <p:stSnd>
        <p:snd r:embed="rId2" name="applause.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fontAlgn="auto" hangingPunct="1">
              <a:spcAft>
                <a:spcPts val="0"/>
              </a:spcAft>
              <a:defRPr/>
            </a:pPr>
            <a:r>
              <a:rPr lang="en-US" b="1" i="1" dirty="0"/>
              <a:t>Germania guarding the Rhine</a:t>
            </a:r>
          </a:p>
        </p:txBody>
      </p:sp>
      <p:pic>
        <p:nvPicPr>
          <p:cNvPr id="40963"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3048000" y="2438400"/>
            <a:ext cx="2895600" cy="3048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2545223"/>
      </p:ext>
    </p:extLst>
  </p:cSld>
  <p:clrMapOvr>
    <a:masterClrMapping/>
  </p:clrMapOvr>
  <p:transition spd="slow">
    <p:random/>
    <p:sndAc>
      <p:stSnd>
        <p:snd r:embed="rId2" name="applause.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fontAlgn="auto" hangingPunct="1">
              <a:spcAft>
                <a:spcPts val="0"/>
              </a:spcAft>
              <a:defRPr/>
            </a:pPr>
            <a:r>
              <a:rPr lang="en-US" dirty="0"/>
              <a:t>Nationalism and Imperialism</a:t>
            </a:r>
          </a:p>
        </p:txBody>
      </p:sp>
      <p:sp>
        <p:nvSpPr>
          <p:cNvPr id="41987" name="Rectangle 3"/>
          <p:cNvSpPr>
            <a:spLocks noGrp="1" noChangeArrowheads="1"/>
          </p:cNvSpPr>
          <p:nvPr>
            <p:ph idx="1"/>
          </p:nvPr>
        </p:nvSpPr>
        <p:spPr>
          <a:xfrm>
            <a:off x="1371600" y="2057400"/>
            <a:ext cx="6400800" cy="4343400"/>
          </a:xfrm>
        </p:spPr>
        <p:txBody>
          <a:bodyPr/>
          <a:lstStyle/>
          <a:p>
            <a:pPr marL="0" indent="-273050" eaLnBrk="1" hangingPunct="1">
              <a:lnSpc>
                <a:spcPct val="80000"/>
              </a:lnSpc>
            </a:pPr>
            <a:r>
              <a:rPr lang="en-US" sz="1900" dirty="0"/>
              <a:t>By the last quarter of the nineteenth century nationalism no longer</a:t>
            </a:r>
          </a:p>
          <a:p>
            <a:pPr marL="0" indent="-273050" eaLnBrk="1" hangingPunct="1">
              <a:lnSpc>
                <a:spcPct val="80000"/>
              </a:lnSpc>
            </a:pPr>
            <a:r>
              <a:rPr lang="en-US" sz="1900" dirty="0"/>
              <a:t>retained its idealistic liberal-democratic sentiment of the first half</a:t>
            </a:r>
          </a:p>
          <a:p>
            <a:pPr marL="0" indent="-273050" eaLnBrk="1" hangingPunct="1">
              <a:lnSpc>
                <a:spcPct val="80000"/>
              </a:lnSpc>
            </a:pPr>
            <a:r>
              <a:rPr lang="en-US" sz="1900" dirty="0"/>
              <a:t>of the century, but became a narrow creed with limited ends. During</a:t>
            </a:r>
          </a:p>
          <a:p>
            <a:pPr marL="0" indent="-273050" eaLnBrk="1" hangingPunct="1">
              <a:lnSpc>
                <a:spcPct val="80000"/>
              </a:lnSpc>
            </a:pPr>
            <a:r>
              <a:rPr lang="en-US" sz="1900" dirty="0"/>
              <a:t>this period nationalist groups became increasingly intolerant of each</a:t>
            </a:r>
          </a:p>
          <a:p>
            <a:pPr marL="0" indent="-273050" eaLnBrk="1" hangingPunct="1">
              <a:lnSpc>
                <a:spcPct val="80000"/>
              </a:lnSpc>
            </a:pPr>
            <a:r>
              <a:rPr lang="en-US" sz="1900" dirty="0"/>
              <a:t>other and ever ready to go to war. The major European powers, in</a:t>
            </a:r>
          </a:p>
          <a:p>
            <a:pPr marL="0" indent="-273050" eaLnBrk="1" hangingPunct="1">
              <a:lnSpc>
                <a:spcPct val="80000"/>
              </a:lnSpc>
            </a:pPr>
            <a:r>
              <a:rPr lang="en-US" sz="1900" dirty="0"/>
              <a:t>turn, manipulated the nationalist aspirations of the subject peoples</a:t>
            </a:r>
          </a:p>
          <a:p>
            <a:pPr marL="0" indent="-273050" eaLnBrk="1" hangingPunct="1">
              <a:lnSpc>
                <a:spcPct val="80000"/>
              </a:lnSpc>
            </a:pPr>
            <a:r>
              <a:rPr lang="en-US" sz="1900" dirty="0"/>
              <a:t>in Europe to further their own imperialist aims.</a:t>
            </a:r>
          </a:p>
          <a:p>
            <a:pPr marL="0" indent="-273050" eaLnBrk="1" hangingPunct="1">
              <a:lnSpc>
                <a:spcPct val="80000"/>
              </a:lnSpc>
            </a:pPr>
            <a:r>
              <a:rPr lang="en-US" sz="1900" dirty="0"/>
              <a:t>The most serious source of nationalist tension in Europe after 1871</a:t>
            </a:r>
          </a:p>
        </p:txBody>
      </p:sp>
    </p:spTree>
    <p:extLst>
      <p:ext uri="{BB962C8B-B14F-4D97-AF65-F5344CB8AC3E}">
        <p14:creationId xmlns:p14="http://schemas.microsoft.com/office/powerpoint/2010/main" xmlns="" val="1839238298"/>
      </p:ext>
    </p:extLst>
  </p:cSld>
  <p:clrMapOvr>
    <a:masterClrMapping/>
  </p:clrMapOvr>
  <p:transition spd="slow">
    <p:random/>
    <p:sndAc>
      <p:stSnd>
        <p:snd r:embed="rId2" name="applaus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33600" y="1676400"/>
            <a:ext cx="4684889" cy="362373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0696088"/>
      </p:ext>
    </p:extLst>
  </p:cSld>
  <p:clrMapOvr>
    <a:masterClrMapping/>
  </p:clrMapOvr>
  <p:transition spd="slow">
    <p:random/>
    <p:sndAc>
      <p:stSnd>
        <p:snd r:embed="rId2" name="applause.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rot="21001737">
            <a:off x="381000" y="791966"/>
            <a:ext cx="8686800" cy="4154984"/>
          </a:xfrm>
          <a:prstGeom prst="rect">
            <a:avLst/>
          </a:prstGeom>
          <a:noFill/>
        </p:spPr>
        <p:txBody>
          <a:bodyPr wrap="square" rtlCol="0">
            <a:spAutoFit/>
            <a:scene3d>
              <a:camera prst="perspectiveLeft"/>
              <a:lightRig rig="threePt" dir="t"/>
            </a:scene3d>
            <a:sp3d extrusionH="57150">
              <a:bevelT w="38100" h="38100"/>
            </a:sp3d>
          </a:bodyPr>
          <a:lstStyle/>
          <a:p>
            <a:pPr lvl="3">
              <a:lnSpc>
                <a:spcPct val="150000"/>
              </a:lnSpc>
            </a:pPr>
            <a:r>
              <a:rPr lang="en-US" sz="8800" dirty="0">
                <a:ln>
                  <a:solidFill>
                    <a:schemeClr val="tx1">
                      <a:lumMod val="95000"/>
                      <a:lumOff val="5000"/>
                    </a:schemeClr>
                  </a:solidFill>
                </a:ln>
                <a:solidFill>
                  <a:srgbClr val="7030A0"/>
                </a:solidFill>
                <a:effectLst>
                  <a:glow rad="63500">
                    <a:schemeClr val="accent2">
                      <a:satMod val="175000"/>
                      <a:alpha val="40000"/>
                    </a:schemeClr>
                  </a:glow>
                </a:effectLst>
                <a:latin typeface="Monotype Corsiva" pitchFamily="66" charset="0"/>
              </a:rPr>
              <a:t>Thank You </a:t>
            </a:r>
          </a:p>
          <a:p>
            <a:pPr lvl="3">
              <a:lnSpc>
                <a:spcPct val="150000"/>
              </a:lnSpc>
            </a:pPr>
            <a:r>
              <a:rPr lang="en-US" sz="8800" dirty="0">
                <a:ln>
                  <a:solidFill>
                    <a:schemeClr val="tx1">
                      <a:lumMod val="95000"/>
                      <a:lumOff val="5000"/>
                    </a:schemeClr>
                  </a:solidFill>
                </a:ln>
                <a:solidFill>
                  <a:srgbClr val="7030A0"/>
                </a:solidFill>
                <a:effectLst>
                  <a:glow rad="63500">
                    <a:schemeClr val="accent2">
                      <a:satMod val="175000"/>
                      <a:alpha val="40000"/>
                    </a:schemeClr>
                  </a:glow>
                </a:effectLst>
                <a:latin typeface="Monotype Corsiva" pitchFamily="66" charset="0"/>
              </a:rPr>
              <a:t>        The End</a:t>
            </a:r>
          </a:p>
        </p:txBody>
      </p:sp>
    </p:spTree>
    <p:extLst>
      <p:ext uri="{BB962C8B-B14F-4D97-AF65-F5344CB8AC3E}">
        <p14:creationId xmlns:p14="http://schemas.microsoft.com/office/powerpoint/2010/main" xmlns="" val="312343659"/>
      </p:ext>
    </p:extLst>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xEl>
                                              <p:pRg st="0" end="0"/>
                                            </p:txEl>
                                          </p:spTgt>
                                        </p:tgtEl>
                                      </p:cBhvr>
                                    </p:animEffect>
                                    <p:anim calcmode="lin" valueType="num">
                                      <p:cBhvr>
                                        <p:cTn id="7" dur="2000"/>
                                        <p:tgtEl>
                                          <p:spTgt spid="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5">
                                            <p:txEl>
                                              <p:pRg st="0" end="0"/>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5">
                                            <p:txEl>
                                              <p:pRg st="1" end="1"/>
                                            </p:txEl>
                                          </p:spTgt>
                                        </p:tgtEl>
                                      </p:cBhvr>
                                    </p:animEffect>
                                    <p:anim calcmode="lin" valueType="num">
                                      <p:cBhvr>
                                        <p:cTn id="12" dur="2000"/>
                                        <p:tgtEl>
                                          <p:spTgt spid="5">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
                                            <p:txEl>
                                              <p:pRg st="1" end="1"/>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3048000"/>
            <a:ext cx="8686800" cy="838200"/>
          </a:xfrm>
        </p:spPr>
        <p:txBody>
          <a:bodyPr>
            <a:normAutofit/>
          </a:bodyPr>
          <a:lstStyle/>
          <a:p>
            <a:pPr eaLnBrk="1" fontAlgn="auto" hangingPunct="1">
              <a:spcAft>
                <a:spcPts val="0"/>
              </a:spcAft>
              <a:defRPr/>
            </a:pPr>
            <a:r>
              <a:rPr lang="en-US" dirty="0"/>
              <a:t>The Rise of nationalism in Europe</a:t>
            </a:r>
          </a:p>
        </p:txBody>
      </p:sp>
    </p:spTree>
    <p:extLst>
      <p:ext uri="{BB962C8B-B14F-4D97-AF65-F5344CB8AC3E}">
        <p14:creationId xmlns:p14="http://schemas.microsoft.com/office/powerpoint/2010/main" xmlns="" val="780090425"/>
      </p:ext>
    </p:extLst>
  </p:cSld>
  <p:clrMapOvr>
    <a:masterClrMapping/>
  </p:clrMapOvr>
  <p:transition spd="slow">
    <p:random/>
    <p:sndAc>
      <p:stSnd>
        <p:snd r:embed="rId2"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1ED5A-3D16-4B7A-8C30-73792D191181}"/>
              </a:ext>
            </a:extLst>
          </p:cNvPr>
          <p:cNvSpPr>
            <a:spLocks noGrp="1"/>
          </p:cNvSpPr>
          <p:nvPr>
            <p:ph type="title"/>
          </p:nvPr>
        </p:nvSpPr>
        <p:spPr/>
        <p:txBody>
          <a:bodyPr/>
          <a:lstStyle/>
          <a:p>
            <a:r>
              <a:rPr lang="en-US" dirty="0"/>
              <a:t>How to begin:</a:t>
            </a:r>
          </a:p>
        </p:txBody>
      </p:sp>
      <p:sp>
        <p:nvSpPr>
          <p:cNvPr id="3" name="Content Placeholder 2">
            <a:extLst>
              <a:ext uri="{FF2B5EF4-FFF2-40B4-BE49-F238E27FC236}">
                <a16:creationId xmlns:a16="http://schemas.microsoft.com/office/drawing/2014/main" xmlns="" id="{BDAE8EFD-77E5-4638-9749-B83BA49C7EA6}"/>
              </a:ext>
            </a:extLst>
          </p:cNvPr>
          <p:cNvSpPr>
            <a:spLocks noGrp="1"/>
          </p:cNvSpPr>
          <p:nvPr>
            <p:ph idx="1"/>
          </p:nvPr>
        </p:nvSpPr>
        <p:spPr/>
        <p:txBody>
          <a:bodyPr>
            <a:normAutofit fontScale="92500" lnSpcReduction="10000"/>
          </a:bodyPr>
          <a:lstStyle/>
          <a:p>
            <a:pPr marL="0" indent="0">
              <a:lnSpc>
                <a:spcPct val="80000"/>
              </a:lnSpc>
              <a:buNone/>
              <a:defRPr/>
            </a:pPr>
            <a:r>
              <a:rPr lang="en-US" dirty="0"/>
              <a:t>In 1848, Frédéric </a:t>
            </a:r>
            <a:r>
              <a:rPr lang="en-US" dirty="0" err="1"/>
              <a:t>Sorrieu</a:t>
            </a:r>
            <a:r>
              <a:rPr lang="en-US" dirty="0"/>
              <a:t>, a French artist, prepared a series of four prints visualizing his dream of a world made up of ‘democratic and social Republics’, as he called them.</a:t>
            </a:r>
          </a:p>
          <a:p>
            <a:pPr marL="0" indent="0">
              <a:lnSpc>
                <a:spcPct val="80000"/>
              </a:lnSpc>
              <a:buNone/>
              <a:defRPr/>
            </a:pPr>
            <a:r>
              <a:rPr lang="en-US" dirty="0"/>
              <a:t>Define Nation.</a:t>
            </a:r>
          </a:p>
          <a:p>
            <a:pPr marL="0" indent="0">
              <a:lnSpc>
                <a:spcPct val="80000"/>
              </a:lnSpc>
              <a:buNone/>
              <a:defRPr/>
            </a:pPr>
            <a:r>
              <a:rPr lang="en-US" dirty="0"/>
              <a:t>A body of people who are united by same past, culture, political system and common interest can be defined as a Nation.</a:t>
            </a:r>
          </a:p>
          <a:p>
            <a:pPr marL="0" indent="0">
              <a:lnSpc>
                <a:spcPct val="80000"/>
              </a:lnSpc>
              <a:buNone/>
              <a:defRPr/>
            </a:pPr>
            <a:r>
              <a:rPr lang="en-US" dirty="0"/>
              <a:t>Define Nation State.</a:t>
            </a:r>
          </a:p>
          <a:p>
            <a:pPr marL="0" indent="0">
              <a:lnSpc>
                <a:spcPct val="80000"/>
              </a:lnSpc>
              <a:buNone/>
              <a:defRPr/>
            </a:pPr>
            <a:r>
              <a:rPr lang="en-US" dirty="0"/>
              <a:t>The concept of a nation state was one in which people and rulers of land came together to develop a sense of common identity and shared history.</a:t>
            </a:r>
          </a:p>
        </p:txBody>
      </p:sp>
    </p:spTree>
    <p:extLst>
      <p:ext uri="{BB962C8B-B14F-4D97-AF65-F5344CB8AC3E}">
        <p14:creationId xmlns:p14="http://schemas.microsoft.com/office/powerpoint/2010/main" xmlns="" val="2146105612"/>
      </p:ext>
    </p:extLst>
  </p:cSld>
  <p:clrMapOvr>
    <a:masterClrMapping/>
  </p:clrMapOvr>
  <p:transition spd="slow">
    <p:random/>
    <p:sndAc>
      <p:stSnd>
        <p:snd r:embed="rId2" name="applaus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1600" y="1295400"/>
            <a:ext cx="6400800" cy="762000"/>
          </a:xfrm>
        </p:spPr>
        <p:txBody>
          <a:bodyPr>
            <a:noAutofit/>
          </a:bodyPr>
          <a:lstStyle/>
          <a:p>
            <a:pPr eaLnBrk="1" fontAlgn="auto" hangingPunct="1">
              <a:spcAft>
                <a:spcPts val="0"/>
              </a:spcAft>
              <a:defRPr/>
            </a:pPr>
            <a:r>
              <a:rPr lang="en-US" sz="2800" dirty="0">
                <a:latin typeface="Forte" pitchFamily="66" charset="0"/>
              </a:rPr>
              <a:t>The French Revolution and the Idea of the Nation</a:t>
            </a:r>
          </a:p>
        </p:txBody>
      </p:sp>
      <p:pic>
        <p:nvPicPr>
          <p:cNvPr id="13315"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447800" y="2209800"/>
            <a:ext cx="31242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B5BE35BB-53E2-4696-9BEC-7C7AA3D35E54}"/>
              </a:ext>
            </a:extLst>
          </p:cNvPr>
          <p:cNvSpPr/>
          <p:nvPr/>
        </p:nvSpPr>
        <p:spPr>
          <a:xfrm>
            <a:off x="5105400" y="2385638"/>
            <a:ext cx="4038600" cy="1588127"/>
          </a:xfrm>
          <a:prstGeom prst="rect">
            <a:avLst/>
          </a:prstGeom>
        </p:spPr>
        <p:txBody>
          <a:bodyPr wrap="square">
            <a:spAutoFit/>
          </a:bodyPr>
          <a:lstStyle/>
          <a:p>
            <a:pPr indent="-274320">
              <a:lnSpc>
                <a:spcPct val="90000"/>
              </a:lnSpc>
              <a:defRPr/>
            </a:pPr>
            <a:r>
              <a:rPr lang="en-US" dirty="0"/>
              <a:t>The first clear expression of nationalism came with the French Revolution in 1789. France, as you would remember, was a full-fledged territorial state in 1789 under the rule of an absolute monarch.</a:t>
            </a:r>
          </a:p>
        </p:txBody>
      </p:sp>
    </p:spTree>
    <p:extLst>
      <p:ext uri="{BB962C8B-B14F-4D97-AF65-F5344CB8AC3E}">
        <p14:creationId xmlns:p14="http://schemas.microsoft.com/office/powerpoint/2010/main" xmlns="" val="4008404540"/>
      </p:ext>
    </p:extLst>
  </p:cSld>
  <p:clrMapOvr>
    <a:masterClrMapping/>
  </p:clrMapOvr>
  <p:transition spd="slow">
    <p:random/>
    <p:sndAc>
      <p:stSnd>
        <p:snd r:embed="rId2" name="applaus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304800" y="1554163"/>
            <a:ext cx="8686800" cy="2941638"/>
          </a:xfrm>
        </p:spPr>
        <p:txBody>
          <a:bodyPr rtlCol="0">
            <a:normAutofit/>
          </a:bodyPr>
          <a:lstStyle/>
          <a:p>
            <a:pPr marL="0" indent="-274320" eaLnBrk="1" fontAlgn="auto" hangingPunct="1">
              <a:lnSpc>
                <a:spcPct val="90000"/>
              </a:lnSpc>
              <a:spcAft>
                <a:spcPts val="0"/>
              </a:spcAft>
              <a:buFontTx/>
              <a:buNone/>
              <a:defRPr/>
            </a:pPr>
            <a:r>
              <a:rPr lang="en-US" sz="2400" dirty="0"/>
              <a:t>The political and constitutional changes that came</a:t>
            </a:r>
          </a:p>
          <a:p>
            <a:pPr marL="0" indent="-274320" eaLnBrk="1" fontAlgn="auto" hangingPunct="1">
              <a:lnSpc>
                <a:spcPct val="90000"/>
              </a:lnSpc>
              <a:spcAft>
                <a:spcPts val="0"/>
              </a:spcAft>
              <a:buFontTx/>
              <a:buNone/>
              <a:defRPr/>
            </a:pPr>
            <a:r>
              <a:rPr lang="en-US" sz="2400" dirty="0"/>
              <a:t>in the wake of the French Revolution led to the</a:t>
            </a:r>
          </a:p>
          <a:p>
            <a:pPr marL="0" indent="-274320" eaLnBrk="1" fontAlgn="auto" hangingPunct="1">
              <a:lnSpc>
                <a:spcPct val="90000"/>
              </a:lnSpc>
              <a:spcAft>
                <a:spcPts val="0"/>
              </a:spcAft>
              <a:buFontTx/>
              <a:buNone/>
              <a:defRPr/>
            </a:pPr>
            <a:r>
              <a:rPr lang="en-US" sz="2400" dirty="0"/>
              <a:t>transfer of sovereignty from the monarchy to a</a:t>
            </a:r>
          </a:p>
          <a:p>
            <a:pPr marL="0" indent="-274320" eaLnBrk="1" fontAlgn="auto" hangingPunct="1">
              <a:lnSpc>
                <a:spcPct val="90000"/>
              </a:lnSpc>
              <a:spcAft>
                <a:spcPts val="0"/>
              </a:spcAft>
              <a:buFontTx/>
              <a:buNone/>
              <a:defRPr/>
            </a:pPr>
            <a:r>
              <a:rPr lang="en-US" sz="2400" dirty="0"/>
              <a:t>body of French citizens. The revolution proclaimed</a:t>
            </a:r>
          </a:p>
          <a:p>
            <a:pPr marL="0" indent="-274320" eaLnBrk="1" fontAlgn="auto" hangingPunct="1">
              <a:lnSpc>
                <a:spcPct val="90000"/>
              </a:lnSpc>
              <a:spcAft>
                <a:spcPts val="0"/>
              </a:spcAft>
              <a:buFontTx/>
              <a:buNone/>
              <a:defRPr/>
            </a:pPr>
            <a:r>
              <a:rPr lang="en-US" sz="2400" dirty="0"/>
              <a:t>constitute the nation and shape its destiny</a:t>
            </a:r>
          </a:p>
        </p:txBody>
      </p:sp>
    </p:spTree>
    <p:extLst>
      <p:ext uri="{BB962C8B-B14F-4D97-AF65-F5344CB8AC3E}">
        <p14:creationId xmlns:p14="http://schemas.microsoft.com/office/powerpoint/2010/main" xmlns="" val="3457697317"/>
      </p:ext>
    </p:extLst>
  </p:cSld>
  <p:clrMapOvr>
    <a:masterClrMapping/>
  </p:clrMapOvr>
  <p:transition spd="slow">
    <p:random/>
    <p:sndAc>
      <p:stSnd>
        <p:snd r:embed="rId2" name="applaus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6298A-E46B-4BBC-B649-511AC43AAE07}"/>
              </a:ext>
            </a:extLst>
          </p:cNvPr>
          <p:cNvSpPr>
            <a:spLocks noGrp="1"/>
          </p:cNvSpPr>
          <p:nvPr>
            <p:ph type="ctrTitle"/>
          </p:nvPr>
        </p:nvSpPr>
        <p:spPr>
          <a:xfrm>
            <a:off x="381000" y="1981201"/>
            <a:ext cx="8458200" cy="3962399"/>
          </a:xfrm>
        </p:spPr>
        <p:txBody>
          <a:bodyPr>
            <a:normAutofit/>
          </a:bodyPr>
          <a:lstStyle/>
          <a:p>
            <a:pPr indent="-274320">
              <a:lnSpc>
                <a:spcPct val="80000"/>
              </a:lnSpc>
              <a:defRPr/>
            </a:pPr>
            <a:r>
              <a:rPr lang="en-US" sz="2000" dirty="0"/>
              <a:t>Within the wide swathe of territory that came under his control, Napoleon set about introducing many of the reforms that he has already introduced in France. Through a return to monarchy Napoleon had, no doubt, destroyed democracy in France, but in the administrative field he had incorporated revolutionary principles in order to make the whole system more rational and efficient. The Civil Code of 1804 – usually known as the Napoleonic Code –did away with all privileges based on birth, established equality before the law and secured the right to property. This Code was exported to the regions under French control. </a:t>
            </a:r>
            <a:br>
              <a:rPr lang="en-US" sz="2000" dirty="0"/>
            </a:br>
            <a:endParaRPr lang="en-US" sz="2000" dirty="0"/>
          </a:p>
        </p:txBody>
      </p:sp>
      <p:sp>
        <p:nvSpPr>
          <p:cNvPr id="93187" name="Rectangle 3"/>
          <p:cNvSpPr>
            <a:spLocks noGrp="1" noChangeArrowheads="1"/>
          </p:cNvSpPr>
          <p:nvPr>
            <p:ph type="subTitle" idx="1"/>
          </p:nvPr>
        </p:nvSpPr>
        <p:spPr>
          <a:xfrm>
            <a:off x="381000" y="533400"/>
            <a:ext cx="8458200" cy="990600"/>
          </a:xfrm>
        </p:spPr>
        <p:txBody>
          <a:bodyPr rtlCol="0">
            <a:normAutofit/>
          </a:bodyPr>
          <a:lstStyle/>
          <a:p>
            <a:pPr marL="0" indent="-274320" eaLnBrk="1" fontAlgn="auto" hangingPunct="1">
              <a:lnSpc>
                <a:spcPct val="80000"/>
              </a:lnSpc>
              <a:spcAft>
                <a:spcPts val="0"/>
              </a:spcAft>
              <a:buFontTx/>
              <a:buNone/>
              <a:defRPr/>
            </a:pPr>
            <a:r>
              <a:rPr lang="en-US" dirty="0"/>
              <a:t>Napoleon and Rise of Nationalism in France</a:t>
            </a:r>
          </a:p>
        </p:txBody>
      </p:sp>
    </p:spTree>
    <p:extLst>
      <p:ext uri="{BB962C8B-B14F-4D97-AF65-F5344CB8AC3E}">
        <p14:creationId xmlns:p14="http://schemas.microsoft.com/office/powerpoint/2010/main" xmlns="" val="4214639633"/>
      </p:ext>
    </p:extLst>
  </p:cSld>
  <p:clrMapOvr>
    <a:masterClrMapping/>
  </p:clrMapOvr>
  <p:transition spd="slow">
    <p:random/>
    <p:sndAc>
      <p:stSnd>
        <p:snd r:embed="rId2" name="applaus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fontAlgn="auto" hangingPunct="1">
              <a:spcAft>
                <a:spcPts val="0"/>
              </a:spcAft>
              <a:defRPr/>
            </a:pPr>
            <a:r>
              <a:rPr lang="en-US" dirty="0"/>
              <a:t>Europe after VIENNA Congress</a:t>
            </a:r>
          </a:p>
        </p:txBody>
      </p:sp>
      <p:pic>
        <p:nvPicPr>
          <p:cNvPr id="15363"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371600" y="2286000"/>
            <a:ext cx="6019800" cy="41148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2239836"/>
      </p:ext>
    </p:extLst>
  </p:cSld>
  <p:clrMapOvr>
    <a:masterClrMapping/>
  </p:clrMapOvr>
  <p:transition spd="slow">
    <p:random/>
    <p:sndAc>
      <p:stSnd>
        <p:snd r:embed="rId2" name="applause.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371600" y="762000"/>
            <a:ext cx="6400800" cy="1219200"/>
          </a:xfrm>
        </p:spPr>
        <p:txBody>
          <a:bodyPr>
            <a:normAutofit/>
          </a:bodyPr>
          <a:lstStyle/>
          <a:p>
            <a:pPr eaLnBrk="1" fontAlgn="auto" hangingPunct="1">
              <a:spcAft>
                <a:spcPts val="0"/>
              </a:spcAft>
              <a:defRPr/>
            </a:pPr>
            <a:r>
              <a:rPr lang="en-US" b="1" u="sng" dirty="0"/>
              <a:t>The Making of Nationalism in Europe</a:t>
            </a:r>
          </a:p>
        </p:txBody>
      </p:sp>
      <p:sp>
        <p:nvSpPr>
          <p:cNvPr id="19459" name="Rectangle 3"/>
          <p:cNvSpPr>
            <a:spLocks noGrp="1" noChangeArrowheads="1"/>
          </p:cNvSpPr>
          <p:nvPr>
            <p:ph idx="1"/>
          </p:nvPr>
        </p:nvSpPr>
        <p:spPr>
          <a:xfrm>
            <a:off x="1371600" y="2057400"/>
            <a:ext cx="6400800" cy="4038600"/>
          </a:xfrm>
        </p:spPr>
        <p:txBody>
          <a:bodyPr/>
          <a:lstStyle/>
          <a:p>
            <a:pPr marL="0" indent="-273050" eaLnBrk="1" hangingPunct="1">
              <a:lnSpc>
                <a:spcPct val="80000"/>
              </a:lnSpc>
            </a:pPr>
            <a:r>
              <a:rPr lang="en-US" sz="1500" b="1" dirty="0"/>
              <a:t>Some important dates</a:t>
            </a:r>
          </a:p>
          <a:p>
            <a:pPr marL="0" indent="-273050" eaLnBrk="1" hangingPunct="1">
              <a:lnSpc>
                <a:spcPct val="80000"/>
              </a:lnSpc>
            </a:pPr>
            <a:r>
              <a:rPr lang="en-US" sz="1500" dirty="0"/>
              <a:t>1797</a:t>
            </a:r>
          </a:p>
          <a:p>
            <a:pPr marL="0" indent="-273050" eaLnBrk="1" hangingPunct="1">
              <a:lnSpc>
                <a:spcPct val="80000"/>
              </a:lnSpc>
            </a:pPr>
            <a:r>
              <a:rPr lang="en-US" sz="1500" dirty="0"/>
              <a:t>Napoleon invades Italy; Napoleonic wars</a:t>
            </a:r>
          </a:p>
          <a:p>
            <a:pPr marL="0" indent="-273050" eaLnBrk="1" hangingPunct="1">
              <a:lnSpc>
                <a:spcPct val="80000"/>
              </a:lnSpc>
            </a:pPr>
            <a:r>
              <a:rPr lang="en-US" sz="1500" dirty="0"/>
              <a:t>begin.</a:t>
            </a:r>
          </a:p>
          <a:p>
            <a:pPr marL="0" indent="-273050" eaLnBrk="1" hangingPunct="1">
              <a:lnSpc>
                <a:spcPct val="80000"/>
              </a:lnSpc>
            </a:pPr>
            <a:r>
              <a:rPr lang="en-US" sz="1500" dirty="0"/>
              <a:t>1814-1815</a:t>
            </a:r>
          </a:p>
          <a:p>
            <a:pPr marL="0" indent="-273050" eaLnBrk="1" hangingPunct="1">
              <a:lnSpc>
                <a:spcPct val="80000"/>
              </a:lnSpc>
            </a:pPr>
            <a:r>
              <a:rPr lang="en-US" sz="1500" dirty="0"/>
              <a:t>Fall of Napoleon; the Vienna Peace</a:t>
            </a:r>
          </a:p>
          <a:p>
            <a:pPr marL="0" indent="-273050" eaLnBrk="1" hangingPunct="1">
              <a:lnSpc>
                <a:spcPct val="80000"/>
              </a:lnSpc>
            </a:pPr>
            <a:r>
              <a:rPr lang="en-US" sz="1500" dirty="0"/>
              <a:t>Settlement.</a:t>
            </a:r>
          </a:p>
          <a:p>
            <a:pPr marL="0" indent="-273050" eaLnBrk="1" hangingPunct="1">
              <a:lnSpc>
                <a:spcPct val="80000"/>
              </a:lnSpc>
            </a:pPr>
            <a:r>
              <a:rPr lang="en-US" sz="1500" dirty="0"/>
              <a:t>1821</a:t>
            </a:r>
          </a:p>
          <a:p>
            <a:pPr marL="0" indent="-273050" eaLnBrk="1" hangingPunct="1">
              <a:lnSpc>
                <a:spcPct val="80000"/>
              </a:lnSpc>
            </a:pPr>
            <a:r>
              <a:rPr lang="en-US" sz="1500" dirty="0"/>
              <a:t>Greek struggle for independence begins.</a:t>
            </a:r>
          </a:p>
          <a:p>
            <a:pPr marL="0" indent="-273050" eaLnBrk="1" hangingPunct="1">
              <a:lnSpc>
                <a:spcPct val="80000"/>
              </a:lnSpc>
            </a:pPr>
            <a:r>
              <a:rPr lang="en-US" sz="1500" dirty="0"/>
              <a:t>1848</a:t>
            </a:r>
          </a:p>
          <a:p>
            <a:pPr marL="0" indent="-273050" eaLnBrk="1" hangingPunct="1">
              <a:lnSpc>
                <a:spcPct val="80000"/>
              </a:lnSpc>
            </a:pPr>
            <a:r>
              <a:rPr lang="en-US" sz="1500" dirty="0"/>
              <a:t>Revolutions in Europe; artisans, industrial</a:t>
            </a:r>
          </a:p>
          <a:p>
            <a:pPr marL="0" indent="-273050" eaLnBrk="1" hangingPunct="1">
              <a:lnSpc>
                <a:spcPct val="80000"/>
              </a:lnSpc>
            </a:pPr>
            <a:r>
              <a:rPr lang="en-US" sz="1500" dirty="0"/>
              <a:t>workers and peasants revolt against</a:t>
            </a:r>
          </a:p>
          <a:p>
            <a:pPr marL="0" indent="-273050" eaLnBrk="1" hangingPunct="1">
              <a:lnSpc>
                <a:spcPct val="80000"/>
              </a:lnSpc>
            </a:pPr>
            <a:r>
              <a:rPr lang="en-US" sz="1500" dirty="0"/>
              <a:t>economic hardships; middle classes</a:t>
            </a:r>
          </a:p>
          <a:p>
            <a:pPr marL="0" indent="-273050" eaLnBrk="1" hangingPunct="1">
              <a:lnSpc>
                <a:spcPct val="80000"/>
              </a:lnSpc>
            </a:pPr>
            <a:r>
              <a:rPr lang="en-US" sz="1500" dirty="0"/>
              <a:t>demand constitutions and representative</a:t>
            </a:r>
          </a:p>
          <a:p>
            <a:pPr marL="0" indent="-273050" eaLnBrk="1" hangingPunct="1">
              <a:lnSpc>
                <a:spcPct val="80000"/>
              </a:lnSpc>
            </a:pPr>
            <a:r>
              <a:rPr lang="en-US" sz="1500" dirty="0"/>
              <a:t>governments; Italians, Germans, Magyars,</a:t>
            </a:r>
          </a:p>
          <a:p>
            <a:pPr marL="0" indent="-273050" eaLnBrk="1" hangingPunct="1">
              <a:lnSpc>
                <a:spcPct val="80000"/>
              </a:lnSpc>
            </a:pPr>
            <a:r>
              <a:rPr lang="en-US" sz="1500" dirty="0"/>
              <a:t>Poles, Czechs, etc. demand nation-states.</a:t>
            </a:r>
          </a:p>
        </p:txBody>
      </p:sp>
    </p:spTree>
    <p:extLst>
      <p:ext uri="{BB962C8B-B14F-4D97-AF65-F5344CB8AC3E}">
        <p14:creationId xmlns:p14="http://schemas.microsoft.com/office/powerpoint/2010/main" xmlns="" val="1362317166"/>
      </p:ext>
    </p:extLst>
  </p:cSld>
  <p:clrMapOvr>
    <a:masterClrMapping/>
  </p:clrMapOvr>
  <p:transition spd="slow">
    <p:random/>
    <p:sndAc>
      <p:stSnd>
        <p:snd r:embed="rId2" name="applause.wav"/>
      </p:stSnd>
    </p:sndAc>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TotalTime>
  <Words>1577</Words>
  <Application>Microsoft Office PowerPoint</Application>
  <PresentationFormat>On-screen Show (4:3)</PresentationFormat>
  <Paragraphs>135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The Rise of nationalism in Europe</vt:lpstr>
      <vt:lpstr>Chapter at a glance</vt:lpstr>
      <vt:lpstr>The Rise of nationalism in Europe</vt:lpstr>
      <vt:lpstr>How to begin:</vt:lpstr>
      <vt:lpstr>The French Revolution and the Idea of the Nation</vt:lpstr>
      <vt:lpstr>Slide 6</vt:lpstr>
      <vt:lpstr>Within the wide swathe of territory that came under his control, Napoleon set about introducing many of the reforms that he has already introduced in France. Through a return to monarchy Napoleon had, no doubt, destroyed democracy in France, but in the administrative field he had incorporated revolutionary principles in order to make the whole system more rational and efficient. The Civil Code of 1804 – usually known as the Napoleonic Code –did away with all privileges based on birth, established equality before the law and secured the right to property. This Code was exported to the regions under French control.  </vt:lpstr>
      <vt:lpstr>Europe after VIENNA Congress</vt:lpstr>
      <vt:lpstr>The Making of Nationalism in Europe</vt:lpstr>
      <vt:lpstr>What did Liberal Nationalism Stand for?</vt:lpstr>
      <vt:lpstr>The Revolutionaries</vt:lpstr>
      <vt:lpstr>Hunger, Hardship and Popular Revolt</vt:lpstr>
      <vt:lpstr>Peasants’ uprising, 1848.</vt:lpstr>
      <vt:lpstr>Slide 14</vt:lpstr>
      <vt:lpstr>The Revolution of the Liberals</vt:lpstr>
      <vt:lpstr>The Making of Germany and Italy</vt:lpstr>
      <vt:lpstr>The proclamation of the German empire in the Hall of Mirrors at Versailles, Anton von Werner. </vt:lpstr>
      <vt:lpstr>Unification of Germany (1866-71).</vt:lpstr>
      <vt:lpstr>Caricature of Otto von Bismarck in the German reichstag (parliament), from Figaro, Vienna, 5 March 1870.</vt:lpstr>
      <vt:lpstr>Italy Unified</vt:lpstr>
      <vt:lpstr>Italian states before unification, 1858.</vt:lpstr>
      <vt:lpstr>Visualising the Nation</vt:lpstr>
      <vt:lpstr>Germania, Philip Veit, 1848</vt:lpstr>
      <vt:lpstr>Symbols</vt:lpstr>
      <vt:lpstr>Germania guarding the Rhine</vt:lpstr>
      <vt:lpstr>Nationalism and Imperialism</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SCIENCE PROJECT WORK</dc:title>
  <dc:creator>dishant</dc:creator>
  <cp:lastModifiedBy>HM</cp:lastModifiedBy>
  <cp:revision>15</cp:revision>
  <dcterms:created xsi:type="dcterms:W3CDTF">2011-12-13T14:39:01Z</dcterms:created>
  <dcterms:modified xsi:type="dcterms:W3CDTF">2020-03-31T15:37:01Z</dcterms:modified>
</cp:coreProperties>
</file>